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5"/>
  </p:notesMasterIdLst>
  <p:sldIdLst>
    <p:sldId id="632" r:id="rId2"/>
    <p:sldId id="674" r:id="rId3"/>
    <p:sldId id="682" r:id="rId4"/>
    <p:sldId id="677" r:id="rId5"/>
    <p:sldId id="678" r:id="rId6"/>
    <p:sldId id="657" r:id="rId7"/>
    <p:sldId id="690" r:id="rId8"/>
    <p:sldId id="691" r:id="rId9"/>
    <p:sldId id="699" r:id="rId10"/>
    <p:sldId id="692" r:id="rId11"/>
    <p:sldId id="647" r:id="rId12"/>
    <p:sldId id="703" r:id="rId13"/>
    <p:sldId id="648" r:id="rId14"/>
    <p:sldId id="649" r:id="rId15"/>
    <p:sldId id="697" r:id="rId16"/>
    <p:sldId id="695" r:id="rId17"/>
    <p:sldId id="650" r:id="rId18"/>
    <p:sldId id="696" r:id="rId19"/>
    <p:sldId id="698" r:id="rId20"/>
    <p:sldId id="651" r:id="rId21"/>
    <p:sldId id="653" r:id="rId22"/>
    <p:sldId id="660" r:id="rId23"/>
    <p:sldId id="704" r:id="rId24"/>
    <p:sldId id="652" r:id="rId25"/>
    <p:sldId id="662" r:id="rId26"/>
    <p:sldId id="664" r:id="rId27"/>
    <p:sldId id="665" r:id="rId28"/>
    <p:sldId id="667" r:id="rId29"/>
    <p:sldId id="671" r:id="rId30"/>
    <p:sldId id="672" r:id="rId31"/>
    <p:sldId id="673" r:id="rId32"/>
    <p:sldId id="702" r:id="rId33"/>
    <p:sldId id="706"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Console" pitchFamily="49" charset="0"/>
        <a:ea typeface="+mn-ea"/>
        <a:cs typeface="+mn-cs"/>
      </a:defRPr>
    </a:lvl1pPr>
    <a:lvl2pPr marL="457200" algn="l" rtl="0" fontAlgn="base">
      <a:spcBef>
        <a:spcPct val="0"/>
      </a:spcBef>
      <a:spcAft>
        <a:spcPct val="0"/>
      </a:spcAft>
      <a:defRPr kern="1200">
        <a:solidFill>
          <a:schemeClr val="tx1"/>
        </a:solidFill>
        <a:latin typeface="Lucida Console" pitchFamily="49" charset="0"/>
        <a:ea typeface="+mn-ea"/>
        <a:cs typeface="+mn-cs"/>
      </a:defRPr>
    </a:lvl2pPr>
    <a:lvl3pPr marL="914400" algn="l" rtl="0" fontAlgn="base">
      <a:spcBef>
        <a:spcPct val="0"/>
      </a:spcBef>
      <a:spcAft>
        <a:spcPct val="0"/>
      </a:spcAft>
      <a:defRPr kern="1200">
        <a:solidFill>
          <a:schemeClr val="tx1"/>
        </a:solidFill>
        <a:latin typeface="Lucida Console" pitchFamily="49" charset="0"/>
        <a:ea typeface="+mn-ea"/>
        <a:cs typeface="+mn-cs"/>
      </a:defRPr>
    </a:lvl3pPr>
    <a:lvl4pPr marL="1371600" algn="l" rtl="0" fontAlgn="base">
      <a:spcBef>
        <a:spcPct val="0"/>
      </a:spcBef>
      <a:spcAft>
        <a:spcPct val="0"/>
      </a:spcAft>
      <a:defRPr kern="1200">
        <a:solidFill>
          <a:schemeClr val="tx1"/>
        </a:solidFill>
        <a:latin typeface="Lucida Console" pitchFamily="49" charset="0"/>
        <a:ea typeface="+mn-ea"/>
        <a:cs typeface="+mn-cs"/>
      </a:defRPr>
    </a:lvl4pPr>
    <a:lvl5pPr marL="1828800" algn="l" rtl="0" fontAlgn="base">
      <a:spcBef>
        <a:spcPct val="0"/>
      </a:spcBef>
      <a:spcAft>
        <a:spcPct val="0"/>
      </a:spcAft>
      <a:defRPr kern="1200">
        <a:solidFill>
          <a:schemeClr val="tx1"/>
        </a:solidFill>
        <a:latin typeface="Lucida Console" pitchFamily="49" charset="0"/>
        <a:ea typeface="+mn-ea"/>
        <a:cs typeface="+mn-cs"/>
      </a:defRPr>
    </a:lvl5pPr>
    <a:lvl6pPr marL="2286000" algn="l" defTabSz="914400" rtl="0" eaLnBrk="1" latinLnBrk="0" hangingPunct="1">
      <a:defRPr kern="1200">
        <a:solidFill>
          <a:schemeClr val="tx1"/>
        </a:solidFill>
        <a:latin typeface="Lucida Console" pitchFamily="49" charset="0"/>
        <a:ea typeface="+mn-ea"/>
        <a:cs typeface="+mn-cs"/>
      </a:defRPr>
    </a:lvl6pPr>
    <a:lvl7pPr marL="2743200" algn="l" defTabSz="914400" rtl="0" eaLnBrk="1" latinLnBrk="0" hangingPunct="1">
      <a:defRPr kern="1200">
        <a:solidFill>
          <a:schemeClr val="tx1"/>
        </a:solidFill>
        <a:latin typeface="Lucida Console" pitchFamily="49" charset="0"/>
        <a:ea typeface="+mn-ea"/>
        <a:cs typeface="+mn-cs"/>
      </a:defRPr>
    </a:lvl7pPr>
    <a:lvl8pPr marL="3200400" algn="l" defTabSz="914400" rtl="0" eaLnBrk="1" latinLnBrk="0" hangingPunct="1">
      <a:defRPr kern="1200">
        <a:solidFill>
          <a:schemeClr val="tx1"/>
        </a:solidFill>
        <a:latin typeface="Lucida Console" pitchFamily="49" charset="0"/>
        <a:ea typeface="+mn-ea"/>
        <a:cs typeface="+mn-cs"/>
      </a:defRPr>
    </a:lvl8pPr>
    <a:lvl9pPr marL="3657600" algn="l" defTabSz="914400" rtl="0" eaLnBrk="1" latinLnBrk="0" hangingPunct="1">
      <a:defRPr kern="1200">
        <a:solidFill>
          <a:schemeClr val="tx1"/>
        </a:solidFill>
        <a:latin typeface="Lucida Console" pitchFamily="4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A62240"/>
    <a:srgbClr val="6699FF"/>
    <a:srgbClr val="0000FF"/>
    <a:srgbClr val="FFFF00"/>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72" autoAdjust="0"/>
    <p:restoredTop sz="75712" autoAdjust="0"/>
  </p:normalViewPr>
  <p:slideViewPr>
    <p:cSldViewPr>
      <p:cViewPr>
        <p:scale>
          <a:sx n="60" d="100"/>
          <a:sy n="60" d="100"/>
        </p:scale>
        <p:origin x="-1399"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28.wmf"/><Relationship Id="rId5" Type="http://schemas.openxmlformats.org/officeDocument/2006/relationships/image" Target="../media/image30.wmf"/><Relationship Id="rId4"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28.wmf"/><Relationship Id="rId5" Type="http://schemas.openxmlformats.org/officeDocument/2006/relationships/image" Target="../media/image30.wmf"/><Relationship Id="rId4"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32.wmf"/><Relationship Id="rId7" Type="http://schemas.openxmlformats.org/officeDocument/2006/relationships/image" Target="../media/image9.wmf"/><Relationship Id="rId2" Type="http://schemas.openxmlformats.org/officeDocument/2006/relationships/image" Target="../media/image31.wmf"/><Relationship Id="rId1" Type="http://schemas.openxmlformats.org/officeDocument/2006/relationships/image" Target="../media/image28.wmf"/><Relationship Id="rId6" Type="http://schemas.openxmlformats.org/officeDocument/2006/relationships/image" Target="../media/image35.wmf"/><Relationship Id="rId5" Type="http://schemas.openxmlformats.org/officeDocument/2006/relationships/image" Target="../media/image34.wmf"/><Relationship Id="rId10" Type="http://schemas.openxmlformats.org/officeDocument/2006/relationships/image" Target="../media/image30.wmf"/><Relationship Id="rId4" Type="http://schemas.openxmlformats.org/officeDocument/2006/relationships/image" Target="../media/image33.wmf"/><Relationship Id="rId9"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36.wmf"/><Relationship Id="rId7" Type="http://schemas.openxmlformats.org/officeDocument/2006/relationships/image" Target="../media/image9.wmf"/><Relationship Id="rId2" Type="http://schemas.openxmlformats.org/officeDocument/2006/relationships/image" Target="../media/image31.wmf"/><Relationship Id="rId1" Type="http://schemas.openxmlformats.org/officeDocument/2006/relationships/image" Target="../media/image28.wmf"/><Relationship Id="rId6" Type="http://schemas.openxmlformats.org/officeDocument/2006/relationships/image" Target="../media/image35.wmf"/><Relationship Id="rId5" Type="http://schemas.openxmlformats.org/officeDocument/2006/relationships/image" Target="../media/image34.wmf"/><Relationship Id="rId10" Type="http://schemas.openxmlformats.org/officeDocument/2006/relationships/image" Target="../media/image30.wmf"/><Relationship Id="rId4" Type="http://schemas.openxmlformats.org/officeDocument/2006/relationships/image" Target="../media/image37.wmf"/><Relationship Id="rId9"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38.wmf"/><Relationship Id="rId6" Type="http://schemas.openxmlformats.org/officeDocument/2006/relationships/image" Target="../media/image39.wmf"/><Relationship Id="rId5" Type="http://schemas.openxmlformats.org/officeDocument/2006/relationships/image" Target="../media/image16.wmf"/><Relationship Id="rId4"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40.wmf"/><Relationship Id="rId7" Type="http://schemas.openxmlformats.org/officeDocument/2006/relationships/image" Target="../media/image10.wmf"/><Relationship Id="rId2" Type="http://schemas.openxmlformats.org/officeDocument/2006/relationships/image" Target="../media/image27.wmf"/><Relationship Id="rId1" Type="http://schemas.openxmlformats.org/officeDocument/2006/relationships/image" Target="../media/image19.wmf"/><Relationship Id="rId6" Type="http://schemas.openxmlformats.org/officeDocument/2006/relationships/image" Target="../media/image9.wmf"/><Relationship Id="rId5" Type="http://schemas.openxmlformats.org/officeDocument/2006/relationships/image" Target="../media/image42.wmf"/><Relationship Id="rId4" Type="http://schemas.openxmlformats.org/officeDocument/2006/relationships/image" Target="../media/image41.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7.wmf"/><Relationship Id="rId5" Type="http://schemas.openxmlformats.org/officeDocument/2006/relationships/image" Target="../media/image19.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93184A-B19B-4B8E-9E7D-76FD5B3FD12F}" type="slidenum">
              <a:rPr lang="en-US"/>
              <a:pPr>
                <a:defRPr/>
              </a:pPr>
              <a:t>‹#›</a:t>
            </a:fld>
            <a:endParaRPr lang="en-US"/>
          </a:p>
        </p:txBody>
      </p:sp>
    </p:spTree>
    <p:extLst>
      <p:ext uri="{BB962C8B-B14F-4D97-AF65-F5344CB8AC3E}">
        <p14:creationId xmlns:p14="http://schemas.microsoft.com/office/powerpoint/2010/main" val="2797678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Arial" charset="0"/>
                <a:ea typeface="+mn-ea"/>
                <a:cs typeface="Arial" pitchFamily="34" charset="0"/>
              </a:rPr>
              <a:t> In the real world, light sources</a:t>
            </a:r>
            <a:r>
              <a:rPr lang="en-GB" sz="1200" kern="1200" baseline="0" dirty="0" smtClean="0">
                <a:solidFill>
                  <a:schemeClr val="tx1"/>
                </a:solidFill>
                <a:latin typeface="Arial" charset="0"/>
                <a:ea typeface="+mn-ea"/>
                <a:cs typeface="Arial" pitchFamily="34" charset="0"/>
              </a:rPr>
              <a:t> emit light particles, which travel in space, scatter at objects (potentially multiple times) until they are absorbed.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baseline="0" dirty="0" smtClean="0">
                <a:solidFill>
                  <a:schemeClr val="tx1"/>
                </a:solidFill>
                <a:latin typeface="Arial" charset="0"/>
                <a:ea typeface="+mn-ea"/>
                <a:cs typeface="Arial" pitchFamily="34" charset="0"/>
              </a:rPr>
              <a:t> On their way, they might hit the sensor of the camera which will record the light contribution.</a:t>
            </a:r>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So the next section</a:t>
            </a:r>
            <a:r>
              <a:rPr lang="en-US" baseline="0" dirty="0" smtClean="0"/>
              <a:t> of this presentation well be devoted to numerical evaluation of the path integral.</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We will use Monte Carlo integration for this purpose.</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baseline="0" dirty="0" smtClean="0"/>
              <a:t> Let me briefly review the basic elements of MC integration.</a:t>
            </a:r>
          </a:p>
          <a:p>
            <a:pPr>
              <a:buFont typeface="Arial" pitchFamily="34" charset="0"/>
              <a:buChar char="•"/>
            </a:pPr>
            <a:r>
              <a:rPr lang="en-US" baseline="0" dirty="0" smtClean="0"/>
              <a:t> Suppose we are given a real function </a:t>
            </a:r>
            <a:r>
              <a:rPr lang="en-US" i="1" baseline="0" dirty="0" smtClean="0"/>
              <a:t>f</a:t>
            </a:r>
            <a:r>
              <a:rPr lang="en-US" baseline="0" dirty="0" smtClean="0"/>
              <a:t>(</a:t>
            </a:r>
            <a:r>
              <a:rPr lang="en-US" b="0" i="1" baseline="0" dirty="0" smtClean="0"/>
              <a:t>x</a:t>
            </a:r>
            <a:r>
              <a:rPr lang="en-US" baseline="0" dirty="0" smtClean="0"/>
              <a:t>) and we want to compute the integral </a:t>
            </a:r>
            <a:r>
              <a:rPr lang="en-US" baseline="0" dirty="0" err="1" smtClean="0"/>
              <a:t>Int</a:t>
            </a:r>
            <a:r>
              <a:rPr lang="en-US" baseline="0" dirty="0" smtClean="0"/>
              <a:t> </a:t>
            </a:r>
            <a:r>
              <a:rPr lang="en-US" i="1" baseline="0" dirty="0" smtClean="0"/>
              <a:t>f</a:t>
            </a:r>
            <a:r>
              <a:rPr lang="en-US" baseline="0" dirty="0" smtClean="0"/>
              <a:t>(</a:t>
            </a:r>
            <a:r>
              <a:rPr lang="en-US" b="0" i="1" baseline="0" dirty="0" smtClean="0"/>
              <a:t>x</a:t>
            </a:r>
            <a:r>
              <a:rPr lang="en-US" baseline="0" dirty="0" smtClean="0"/>
              <a:t>) </a:t>
            </a:r>
            <a:r>
              <a:rPr lang="en-US" baseline="0" dirty="0" err="1" smtClean="0"/>
              <a:t>d</a:t>
            </a:r>
            <a:r>
              <a:rPr lang="en-US" b="0" i="1" baseline="0" dirty="0" err="1" smtClean="0"/>
              <a:t>x</a:t>
            </a:r>
            <a:r>
              <a:rPr lang="en-US" baseline="0" dirty="0" smtClean="0"/>
              <a:t> over some domain (in this example we use the interval [0,1] for simplicity, but the domain can be almost arbitrary.)</a:t>
            </a:r>
          </a:p>
          <a:p>
            <a:pPr>
              <a:buFont typeface="Arial" pitchFamily="34" charset="0"/>
              <a:buChar char="•"/>
            </a:pPr>
            <a:r>
              <a:rPr lang="en-US" baseline="0" dirty="0" smtClean="0"/>
              <a:t> The Monte Carlo integration procedure consists in generating a ‘sample’, that is, a random </a:t>
            </a:r>
            <a:r>
              <a:rPr lang="en-US" i="1" baseline="0" dirty="0" smtClean="0"/>
              <a:t>x</a:t>
            </a:r>
            <a:r>
              <a:rPr lang="en-US" baseline="0" dirty="0" smtClean="0"/>
              <a:t>-value from the integration domain, drawn from some probability distribution with probability density </a:t>
            </a:r>
            <a:r>
              <a:rPr lang="en-US" i="1" baseline="0" dirty="0" smtClean="0"/>
              <a:t>p</a:t>
            </a:r>
            <a:r>
              <a:rPr lang="en-US" baseline="0" dirty="0" smtClean="0"/>
              <a:t>(</a:t>
            </a:r>
            <a:r>
              <a:rPr lang="en-US" i="1" baseline="0" dirty="0" smtClean="0"/>
              <a:t>x</a:t>
            </a:r>
            <a:r>
              <a:rPr lang="en-US" baseline="0" dirty="0" smtClean="0"/>
              <a:t>). In the case of path integral, the </a:t>
            </a:r>
            <a:r>
              <a:rPr lang="en-US" i="1" baseline="0" dirty="0" smtClean="0"/>
              <a:t>x</a:t>
            </a:r>
            <a:r>
              <a:rPr lang="en-US" baseline="0" dirty="0" smtClean="0"/>
              <a:t>-value is an entire light transport path.</a:t>
            </a:r>
          </a:p>
          <a:p>
            <a:pPr>
              <a:buFont typeface="Arial" pitchFamily="34" charset="0"/>
              <a:buChar char="•"/>
            </a:pPr>
            <a:r>
              <a:rPr lang="en-US" baseline="0" dirty="0" smtClean="0"/>
              <a:t> For this sample </a:t>
            </a:r>
            <a:r>
              <a:rPr lang="en-US" i="1" baseline="0" dirty="0" smtClean="0"/>
              <a:t>x</a:t>
            </a:r>
            <a:r>
              <a:rPr lang="en-US" baseline="-25000" dirty="0" smtClean="0"/>
              <a:t>i</a:t>
            </a:r>
            <a:r>
              <a:rPr lang="en-US" baseline="0" dirty="0" smtClean="0"/>
              <a:t>, we evaluate the integrand </a:t>
            </a:r>
            <a:r>
              <a:rPr lang="en-US" i="1" baseline="0" dirty="0" smtClean="0"/>
              <a:t>f</a:t>
            </a:r>
            <a:r>
              <a:rPr lang="en-US" baseline="0" dirty="0" smtClean="0"/>
              <a:t>(</a:t>
            </a:r>
            <a:r>
              <a:rPr lang="en-US" i="1" baseline="0" dirty="0" smtClean="0"/>
              <a:t>x</a:t>
            </a:r>
            <a:r>
              <a:rPr lang="en-US" baseline="-25000" dirty="0" smtClean="0"/>
              <a:t>i</a:t>
            </a:r>
            <a:r>
              <a:rPr lang="en-US" baseline="0" dirty="0" smtClean="0"/>
              <a:t>), and the probability density p(</a:t>
            </a:r>
            <a:r>
              <a:rPr lang="en-US" i="1" baseline="0" dirty="0" smtClean="0"/>
              <a:t>x</a:t>
            </a:r>
            <a:r>
              <a:rPr lang="en-US" baseline="-25000" dirty="0" smtClean="0"/>
              <a:t>i</a:t>
            </a:r>
            <a:r>
              <a:rPr lang="en-US" baseline="0" dirty="0" smtClean="0"/>
              <a:t>).</a:t>
            </a:r>
          </a:p>
          <a:p>
            <a:pPr>
              <a:buFont typeface="Arial" pitchFamily="34" charset="0"/>
              <a:buChar char="•"/>
            </a:pPr>
            <a:r>
              <a:rPr lang="en-US" baseline="0" dirty="0" smtClean="0"/>
              <a:t> The ratio f(</a:t>
            </a:r>
            <a:r>
              <a:rPr lang="en-US" i="1" baseline="0" dirty="0" smtClean="0"/>
              <a:t>x</a:t>
            </a:r>
            <a:r>
              <a:rPr lang="en-US" baseline="-25000" dirty="0" smtClean="0"/>
              <a:t>i</a:t>
            </a:r>
            <a:r>
              <a:rPr lang="en-US" baseline="0" dirty="0" smtClean="0"/>
              <a:t>) / p(</a:t>
            </a:r>
            <a:r>
              <a:rPr lang="en-US" i="1" baseline="0" dirty="0" smtClean="0"/>
              <a:t>x</a:t>
            </a:r>
            <a:r>
              <a:rPr lang="en-US" baseline="-25000" dirty="0" smtClean="0"/>
              <a:t>i</a:t>
            </a:r>
            <a:r>
              <a:rPr lang="en-US" baseline="0" dirty="0" smtClean="0"/>
              <a:t>) is an estimator of the integrand. To make the estimator more accurate (i.e. to reduce its variance) we repeat the procedure for a number of random samples </a:t>
            </a:r>
            <a:r>
              <a:rPr lang="en-US" i="1" baseline="0" dirty="0" smtClean="0"/>
              <a:t>x</a:t>
            </a:r>
            <a:r>
              <a:rPr lang="en-US" baseline="-25000" dirty="0" smtClean="0"/>
              <a:t>1</a:t>
            </a:r>
            <a:r>
              <a:rPr lang="en-US" baseline="0" dirty="0" smtClean="0"/>
              <a:t>, </a:t>
            </a:r>
            <a:r>
              <a:rPr lang="en-US" i="1" baseline="0" dirty="0" smtClean="0"/>
              <a:t>x</a:t>
            </a:r>
            <a:r>
              <a:rPr lang="en-US" baseline="-25000" dirty="0" smtClean="0"/>
              <a:t>2</a:t>
            </a:r>
            <a:r>
              <a:rPr lang="en-US" baseline="0" dirty="0" smtClean="0"/>
              <a:t>, …, </a:t>
            </a:r>
            <a:r>
              <a:rPr lang="en-US" i="1" baseline="0" dirty="0" err="1" smtClean="0"/>
              <a:t>x</a:t>
            </a:r>
            <a:r>
              <a:rPr lang="en-US" i="1" baseline="-25000" dirty="0" err="1" smtClean="0"/>
              <a:t>N</a:t>
            </a:r>
            <a:r>
              <a:rPr lang="en-US" baseline="0" dirty="0" smtClean="0"/>
              <a:t> , and </a:t>
            </a:r>
            <a:r>
              <a:rPr lang="en-US" baseline="0" noProof="0" dirty="0" smtClean="0"/>
              <a:t>average</a:t>
            </a:r>
            <a:r>
              <a:rPr lang="en-US" baseline="0" dirty="0" smtClean="0"/>
              <a:t> the result as shown in the formula on the slide.</a:t>
            </a:r>
          </a:p>
          <a:p>
            <a:pPr>
              <a:buFont typeface="Arial" pitchFamily="34" charset="0"/>
              <a:buChar char="•"/>
            </a:pPr>
            <a:r>
              <a:rPr lang="en-US" baseline="0" dirty="0" smtClean="0"/>
              <a:t> This procedure provides an unbiased estimator of the integrand, which means that “on average”, it produces the correct result i.e. the integral that we want to compute.</a:t>
            </a:r>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Thanks to the formal simplicity of the path integral formulation, applying Monte Carlo integration is really a more-or-less</a:t>
            </a:r>
            <a:r>
              <a:rPr lang="en-US" baseline="0" dirty="0" smtClean="0"/>
              <a:t> mechanical process.</a:t>
            </a:r>
          </a:p>
          <a:p>
            <a:pPr>
              <a:buFont typeface="Arial" pitchFamily="34" charset="0"/>
              <a:buChar char="•"/>
            </a:pPr>
            <a:r>
              <a:rPr lang="en-US" baseline="0" dirty="0" smtClean="0"/>
              <a:t> For each pixel, we need to repeatedly evaluate the estimator shown at the top right of the slide and average the estimates.</a:t>
            </a:r>
          </a:p>
          <a:p>
            <a:pPr>
              <a:buFont typeface="Arial" pitchFamily="34" charset="0"/>
              <a:buChar char="•"/>
            </a:pPr>
            <a:r>
              <a:rPr lang="en-US" baseline="0" dirty="0" smtClean="0"/>
              <a:t> This involves the following three steps:</a:t>
            </a:r>
          </a:p>
          <a:p>
            <a:pPr lvl="1">
              <a:buFont typeface="Arial" pitchFamily="34" charset="0"/>
              <a:buChar char="•"/>
            </a:pPr>
            <a:r>
              <a:rPr lang="en-US" baseline="0" dirty="0" smtClean="0"/>
              <a:t> First, we need to draw (or sample, or generate – all are synonyms) a random light transport path </a:t>
            </a:r>
            <a:r>
              <a:rPr lang="en-US" i="1" baseline="0" dirty="0" smtClean="0"/>
              <a:t>x</a:t>
            </a:r>
            <a:r>
              <a:rPr lang="en-US" baseline="0" dirty="0" smtClean="0"/>
              <a:t> in the scene (connecting a light source to the camera).</a:t>
            </a:r>
          </a:p>
          <a:p>
            <a:pPr lvl="1">
              <a:buFont typeface="Arial" pitchFamily="34" charset="0"/>
              <a:buChar char="•"/>
            </a:pPr>
            <a:r>
              <a:rPr lang="en-US" baseline="0" dirty="0" smtClean="0"/>
              <a:t> Then we need to evaluate the probability density of this path, and the contribution function.</a:t>
            </a:r>
          </a:p>
          <a:p>
            <a:pPr lvl="1">
              <a:buFont typeface="Arial" pitchFamily="34" charset="0"/>
              <a:buChar char="•"/>
            </a:pPr>
            <a:r>
              <a:rPr lang="en-US" baseline="0" dirty="0" smtClean="0"/>
              <a:t> Finally, we simply evaluate the formula at the top of the slide.</a:t>
            </a:r>
          </a:p>
          <a:p>
            <a:pPr lvl="0">
              <a:buFont typeface="Arial" pitchFamily="34" charset="0"/>
              <a:buChar char="•"/>
            </a:pPr>
            <a:r>
              <a:rPr lang="en-US" baseline="0" dirty="0" smtClean="0"/>
              <a:t> Evaluating the path contribution function is simple – we have an analytic formula for this that takes a path and returns a number – the path contribution.</a:t>
            </a:r>
          </a:p>
          <a:p>
            <a:pPr lvl="0">
              <a:buFont typeface="Arial" pitchFamily="34" charset="0"/>
              <a:buChar char="•"/>
            </a:pPr>
            <a:r>
              <a:rPr lang="en-US" baseline="0" dirty="0" smtClean="0"/>
              <a:t> However, we have not discussed so far how paths can be sampled and how the PDF of the resulting path can be evaluated.</a:t>
            </a:r>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Path sampling techniques</a:t>
            </a:r>
            <a:r>
              <a:rPr lang="en-US" baseline="0" dirty="0" smtClean="0"/>
              <a:t> and the induced path PDF are an essential aspect of the path integral framework.</a:t>
            </a:r>
            <a:endParaRPr lang="en-US" dirty="0" smtClean="0"/>
          </a:p>
          <a:p>
            <a:pPr>
              <a:buFont typeface="Arial" pitchFamily="34" charset="0"/>
              <a:buChar char="•"/>
            </a:pPr>
            <a:r>
              <a:rPr lang="en-US" dirty="0" smtClean="0"/>
              <a:t> In fact, from the point of view of the</a:t>
            </a:r>
            <a:r>
              <a:rPr lang="en-US" baseline="0" dirty="0" smtClean="0"/>
              <a:t> path integral formulation, </a:t>
            </a:r>
            <a:r>
              <a:rPr lang="en-US" dirty="0" smtClean="0"/>
              <a:t>the only difference between many light transport</a:t>
            </a:r>
            <a:r>
              <a:rPr lang="en-US" baseline="0" dirty="0" smtClean="0"/>
              <a:t> simulation </a:t>
            </a:r>
            <a:r>
              <a:rPr lang="en-US" dirty="0" smtClean="0"/>
              <a:t>algorithms are </a:t>
            </a:r>
            <a:r>
              <a:rPr lang="en-US" baseline="0" dirty="0" smtClean="0"/>
              <a:t>the employed path sampling techniques and their PDFs.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For example, path tracing samples paths by starting at the camera sensor, and extending the path by BRDF importance sampling, and possibly explicitly connecting a to</a:t>
            </a:r>
            <a:r>
              <a:rPr lang="en-US" baseline="0" dirty="0" smtClean="0"/>
              <a:t> a vertex sampled on the light source.</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Light tracing</a:t>
            </a:r>
            <a:r>
              <a:rPr lang="en-US" baseline="0" dirty="0" smtClean="0"/>
              <a:t>, on the other hand, starts paths at the light sources.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Bidirectional path tracing combines many different path sampling techniques, including those employed by path tracing and light tracing. On top of this,</a:t>
            </a:r>
            <a:r>
              <a:rPr lang="en-US" baseline="0" dirty="0" smtClean="0"/>
              <a:t> it add techniques where a piece of the path is generated starting from the camera, another piece starting from the light source, and the end-vertices of these sub-paths are connected to create a full light transport path.</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Though</a:t>
            </a:r>
            <a:r>
              <a:rPr lang="en-US" baseline="0" dirty="0" smtClean="0"/>
              <a:t> path tracing and light tracing may seem like very different algorithms, from the path integral point of view they are essentially the same.</a:t>
            </a:r>
          </a:p>
          <a:p>
            <a:pPr>
              <a:buFont typeface="Arial" pitchFamily="34" charset="0"/>
              <a:buChar char="•"/>
            </a:pPr>
            <a:r>
              <a:rPr lang="en-US" baseline="0" dirty="0" smtClean="0"/>
              <a:t> The only difference is the path sampling procedure, and the associated path PDF.</a:t>
            </a:r>
          </a:p>
          <a:p>
            <a:pPr>
              <a:buFont typeface="Arial" pitchFamily="34" charset="0"/>
              <a:buChar char="•"/>
            </a:pPr>
            <a:r>
              <a:rPr lang="en-US" baseline="0" dirty="0" smtClean="0"/>
              <a:t> But the general Monte Carlo estimator is exactly the same – only the PDF formula changes.</a:t>
            </a:r>
          </a:p>
          <a:p>
            <a:pPr>
              <a:buFont typeface="Arial" pitchFamily="34" charset="0"/>
              <a:buChar char="•"/>
            </a:pPr>
            <a:r>
              <a:rPr lang="en-US" baseline="0" dirty="0" smtClean="0"/>
              <a:t> Without the path integral framework, we would need equations of importance transport to formulate light tracing, which can get messy.</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So how exactly do we sample the paths and how do we compute the path PDF?</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baseline="0" dirty="0" smtClean="0">
                <a:solidFill>
                  <a:schemeClr val="tx1"/>
                </a:solidFill>
                <a:latin typeface="Arial" charset="0"/>
                <a:ea typeface="+mn-ea"/>
                <a:cs typeface="Arial" pitchFamily="34" charset="0"/>
              </a:rPr>
              <a:t> The light particles travel along trajectories that we call “light transport paths”.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baseline="0" dirty="0" smtClean="0">
                <a:solidFill>
                  <a:schemeClr val="tx1"/>
                </a:solidFill>
                <a:latin typeface="Arial" charset="0"/>
                <a:ea typeface="+mn-ea"/>
                <a:cs typeface="Arial" pitchFamily="34" charset="0"/>
              </a:rPr>
              <a:t> In an environment consisting of opaque surfaces in vacuum, these paths are </a:t>
            </a:r>
            <a:r>
              <a:rPr lang="en-GB" sz="1200" kern="1200" baseline="0" dirty="0" err="1" smtClean="0">
                <a:solidFill>
                  <a:schemeClr val="tx1"/>
                </a:solidFill>
                <a:latin typeface="Arial" charset="0"/>
                <a:ea typeface="+mn-ea"/>
                <a:cs typeface="Arial" pitchFamily="34" charset="0"/>
              </a:rPr>
              <a:t>polylines</a:t>
            </a:r>
            <a:r>
              <a:rPr lang="en-GB" sz="1200" kern="1200" baseline="0" dirty="0" smtClean="0">
                <a:solidFill>
                  <a:schemeClr val="tx1"/>
                </a:solidFill>
                <a:latin typeface="Arial" charset="0"/>
                <a:ea typeface="+mn-ea"/>
                <a:cs typeface="Arial" pitchFamily="34" charset="0"/>
              </a:rPr>
              <a:t> whose vertices correspond to scattering (reflection) at surfaces, and the straight edges correspond to light travelling the in free space.</a:t>
            </a:r>
            <a:endParaRPr lang="en-GB" sz="1200" kern="1200" dirty="0" smtClean="0">
              <a:solidFill>
                <a:schemeClr val="tx1"/>
              </a:solidFill>
              <a:latin typeface="Arial" charset="0"/>
              <a:ea typeface="+mn-ea"/>
              <a:cs typeface="Arial" pitchFamily="34" charset="0"/>
            </a:endParaRPr>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Most of the practical algorithms rely on local path sampling, where paths are build by adding one vertex at a time until a complete path is built.</a:t>
            </a:r>
          </a:p>
          <a:p>
            <a:pPr>
              <a:buFont typeface="Arial" pitchFamily="34" charset="0"/>
              <a:buChar char="•"/>
            </a:pPr>
            <a:r>
              <a:rPr lang="en-US" baseline="0" dirty="0" smtClean="0"/>
              <a:t> There are three common basic operations.</a:t>
            </a:r>
          </a:p>
          <a:p>
            <a:pPr lvl="1">
              <a:buFont typeface="Arial" pitchFamily="34" charset="0"/>
              <a:buChar char="•"/>
            </a:pPr>
            <a:r>
              <a:rPr lang="en-US" baseline="0" dirty="0" smtClean="0"/>
              <a:t> First, we can sample a path vertex from an a priori given distribution over scene surfaces. We usually employ this technique to start a path either on a light source or on the camera sensor.</a:t>
            </a:r>
          </a:p>
          <a:p>
            <a:pPr lvl="1">
              <a:buFont typeface="Arial" pitchFamily="34" charset="0"/>
              <a:buChar char="•"/>
            </a:pPr>
            <a:r>
              <a:rPr lang="en-US" baseline="0" dirty="0" smtClean="0"/>
              <a:t> Second, given a sub-path that we’ve already sampled with a vertex at its end, we may sample a direction from that vertex, and shoot a ray in this direction to obtain the next path vertex.</a:t>
            </a:r>
          </a:p>
          <a:p>
            <a:pPr lvl="1">
              <a:buFont typeface="Arial" pitchFamily="34" charset="0"/>
              <a:buChar char="•"/>
            </a:pPr>
            <a:r>
              <a:rPr lang="en-US" baseline="0" dirty="0" smtClean="0"/>
              <a:t> Finally, given two sub-paths, we may connect their end-vertices to form a full light transport path. This technique actually does not add any vertex to the path. It is more or less a simple visibility check to see if the contribution function of the path is non-zero.</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Let us see how these three basic operations are used in a simple path tracer.</a:t>
            </a:r>
          </a:p>
          <a:p>
            <a:pPr>
              <a:buFont typeface="Arial" pitchFamily="34" charset="0"/>
              <a:buChar char="•"/>
            </a:pPr>
            <a:r>
              <a:rPr lang="en-US" dirty="0" smtClean="0"/>
              <a:t> First, we generate a vertex on the camera lens,</a:t>
            </a:r>
            <a:r>
              <a:rPr lang="en-US" baseline="0" dirty="0" smtClean="0"/>
              <a:t> usually from a uniform distribution over the lens surface – so this corresponds to </a:t>
            </a:r>
            <a:r>
              <a:rPr lang="en-US" dirty="0" smtClean="0"/>
              <a:t>operation</a:t>
            </a:r>
            <a:r>
              <a:rPr lang="en-US" baseline="0" dirty="0" smtClean="0"/>
              <a:t> 1.</a:t>
            </a:r>
          </a:p>
          <a:p>
            <a:pPr>
              <a:buFont typeface="Arial" pitchFamily="34" charset="0"/>
              <a:buChar char="•"/>
            </a:pPr>
            <a:r>
              <a:rPr lang="en-US" baseline="0" dirty="0" smtClean="0"/>
              <a:t> Second, we pick a random direction form this point such that it passes through the image plane, and shoot a ray to extend the path. This is operation 2.</a:t>
            </a:r>
          </a:p>
          <a:p>
            <a:pPr>
              <a:buFont typeface="Arial" pitchFamily="34" charset="0"/>
              <a:buChar char="•"/>
            </a:pPr>
            <a:r>
              <a:rPr lang="en-US" baseline="0" dirty="0" smtClean="0"/>
              <a:t> Third, we may generate an independent point on the light source (operation 1) and test visibility (operation 3) to form a complete light transport path.</a:t>
            </a:r>
          </a:p>
          <a:p>
            <a:pPr>
              <a:buFont typeface="Arial" pitchFamily="34" charset="0"/>
              <a:buChar char="•"/>
            </a:pPr>
            <a:r>
              <a:rPr lang="en-US" baseline="0" dirty="0" smtClean="0"/>
              <a:t> We could also continue the path by sampling a random direction and shooting a ray (operation 2), and eventually hit the light source to complete the path.</a:t>
            </a:r>
          </a:p>
          <a:p>
            <a:pPr>
              <a:buFont typeface="Arial" pitchFamily="34" charset="0"/>
              <a:buChar char="•"/>
            </a:pPr>
            <a:endParaRPr lang="en-US" baseline="0" dirty="0" smtClean="0"/>
          </a:p>
          <a:p>
            <a:pPr>
              <a:buFont typeface="Arial" pitchFamily="34" charset="0"/>
              <a:buChar char="•"/>
            </a:pPr>
            <a:r>
              <a:rPr lang="en-US" baseline="0" dirty="0" smtClean="0"/>
              <a:t> An important thing to notice is that one single primary ray from the camera actually creates a full family of light transport paths. These path are correlated, because they share some of the path vertices, but they are distinct entities in the path space.</a:t>
            </a:r>
          </a:p>
          <a:p>
            <a:pPr>
              <a:buFont typeface="Arial" pitchFamily="34" charset="0"/>
              <a:buChar char="•"/>
            </a:pP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These same basic operations are used</a:t>
            </a:r>
            <a:r>
              <a:rPr lang="en-US" baseline="0" dirty="0" smtClean="0"/>
              <a:t> to construct paths in light tracing and bidirectional path tracing.</a:t>
            </a:r>
          </a:p>
          <a:p>
            <a:pPr>
              <a:buFont typeface="Arial" pitchFamily="34" charset="0"/>
              <a:buChar char="•"/>
            </a:pP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Not that we know how to construct a path, we need to evaluate its PDF so that we can plug</a:t>
            </a:r>
            <a:r>
              <a:rPr lang="en-US" baseline="0" dirty="0" smtClean="0"/>
              <a:t> it into the MC estimator.</a:t>
            </a:r>
          </a:p>
          <a:p>
            <a:pPr>
              <a:buFont typeface="Arial" pitchFamily="34" charset="0"/>
              <a:buChar char="•"/>
            </a:pPr>
            <a:r>
              <a:rPr lang="en-US" baseline="0" dirty="0" smtClean="0"/>
              <a:t> In general the PDF of a light path is simply the </a:t>
            </a:r>
            <a:r>
              <a:rPr lang="en-US" b="1" baseline="0" dirty="0" smtClean="0"/>
              <a:t>joint </a:t>
            </a:r>
            <a:r>
              <a:rPr lang="en-US" baseline="0" dirty="0" smtClean="0"/>
              <a:t>PDF of the path vertices.</a:t>
            </a:r>
          </a:p>
          <a:p>
            <a:pPr>
              <a:buFont typeface="Arial" pitchFamily="34" charset="0"/>
              <a:buChar char="•"/>
            </a:pPr>
            <a:r>
              <a:rPr lang="en-US" baseline="0" dirty="0" smtClean="0"/>
              <a:t> That is to say, the PDF that the first vertex is where it is </a:t>
            </a:r>
            <a:r>
              <a:rPr lang="en-US" b="0" i="1" baseline="0" dirty="0" smtClean="0"/>
              <a:t>and</a:t>
            </a:r>
            <a:r>
              <a:rPr lang="en-US" b="1" baseline="0" dirty="0" smtClean="0"/>
              <a:t> </a:t>
            </a:r>
            <a:r>
              <a:rPr lang="en-US" baseline="0" dirty="0" smtClean="0"/>
              <a:t>the second vertex is where it is, etc.</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joint path PDF</a:t>
            </a:r>
            <a:r>
              <a:rPr lang="en-US" baseline="0" dirty="0" smtClean="0"/>
              <a:t> is given by the product of the conditional vertex PDF.</a:t>
            </a:r>
          </a:p>
          <a:p>
            <a:pPr>
              <a:buFont typeface="Arial" pitchFamily="34" charset="0"/>
              <a:buChar char="•"/>
            </a:pPr>
            <a:r>
              <a:rPr lang="en-US" baseline="0" dirty="0" smtClean="0"/>
              <a:t> To see what this means, let us again take the example of path tracing, where we build a path starting from the camera.</a:t>
            </a:r>
          </a:p>
          <a:p>
            <a:pPr>
              <a:buFont typeface="Arial" pitchFamily="34" charset="0"/>
              <a:buChar char="•"/>
            </a:pPr>
            <a:r>
              <a:rPr lang="en-US" baseline="0" dirty="0" smtClean="0"/>
              <a:t> Vertex </a:t>
            </a:r>
            <a:r>
              <a:rPr lang="en-US" i="1" baseline="0" dirty="0" smtClean="0"/>
              <a:t>x</a:t>
            </a:r>
            <a:r>
              <a:rPr lang="en-US" baseline="-25000" dirty="0" smtClean="0"/>
              <a:t>3</a:t>
            </a:r>
            <a:r>
              <a:rPr lang="en-US" baseline="0" dirty="0" smtClean="0"/>
              <a:t> comes from an a priori distribution </a:t>
            </a:r>
            <a:r>
              <a:rPr lang="en-US" i="1" baseline="0" dirty="0" smtClean="0"/>
              <a:t>p</a:t>
            </a:r>
            <a:r>
              <a:rPr lang="en-US" baseline="0" dirty="0" smtClean="0"/>
              <a:t>(</a:t>
            </a:r>
            <a:r>
              <a:rPr lang="en-US" i="1" baseline="0" dirty="0" smtClean="0"/>
              <a:t>x</a:t>
            </a:r>
            <a:r>
              <a:rPr lang="en-US" baseline="-25000" dirty="0" smtClean="0"/>
              <a:t>3</a:t>
            </a:r>
            <a:r>
              <a:rPr lang="en-US" baseline="0" dirty="0" smtClean="0"/>
              <a:t>) over the camera lens (usually uniform; or the delta distribution for a pinhole camera).</a:t>
            </a:r>
          </a:p>
          <a:p>
            <a:pPr>
              <a:buFont typeface="Arial" pitchFamily="34" charset="0"/>
              <a:buChar char="•"/>
            </a:pPr>
            <a:r>
              <a:rPr lang="en-US" baseline="0" dirty="0" smtClean="0"/>
              <a:t> Vertex </a:t>
            </a:r>
            <a:r>
              <a:rPr lang="en-US" i="1" baseline="0" dirty="0" smtClean="0"/>
              <a:t>x</a:t>
            </a:r>
            <a:r>
              <a:rPr lang="en-US" baseline="-25000" dirty="0" smtClean="0"/>
              <a:t>2</a:t>
            </a:r>
            <a:r>
              <a:rPr lang="en-US" baseline="0" dirty="0" smtClean="0"/>
              <a:t> is sampled by generating a random direction from </a:t>
            </a:r>
            <a:r>
              <a:rPr lang="en-US" i="1" baseline="0" dirty="0" smtClean="0"/>
              <a:t>x</a:t>
            </a:r>
            <a:r>
              <a:rPr lang="en-US" baseline="-25000" dirty="0" smtClean="0"/>
              <a:t>3</a:t>
            </a:r>
            <a:r>
              <a:rPr lang="en-US" baseline="0" dirty="0" smtClean="0"/>
              <a:t> and shooting a ray. This induces a PDF for </a:t>
            </a:r>
            <a:r>
              <a:rPr lang="en-US" i="1" baseline="0" dirty="0" smtClean="0"/>
              <a:t>x</a:t>
            </a:r>
            <a:r>
              <a:rPr lang="en-US" baseline="-25000" dirty="0" smtClean="0"/>
              <a:t>2</a:t>
            </a:r>
            <a:r>
              <a:rPr lang="en-US" baseline="0" dirty="0" smtClean="0"/>
              <a:t>, </a:t>
            </a:r>
            <a:r>
              <a:rPr lang="en-US" i="1" baseline="0" dirty="0" smtClean="0"/>
              <a:t>p</a:t>
            </a:r>
            <a:r>
              <a:rPr lang="en-US" baseline="0" dirty="0" smtClean="0"/>
              <a:t>(</a:t>
            </a:r>
            <a:r>
              <a:rPr lang="en-US" i="1" baseline="0" dirty="0" smtClean="0"/>
              <a:t>x</a:t>
            </a:r>
            <a:r>
              <a:rPr lang="en-US" baseline="-25000" dirty="0" smtClean="0"/>
              <a:t>2</a:t>
            </a:r>
            <a:r>
              <a:rPr lang="en-US" baseline="0" dirty="0" smtClean="0"/>
              <a:t> | </a:t>
            </a:r>
            <a:r>
              <a:rPr lang="en-US" i="1" baseline="0" dirty="0" smtClean="0"/>
              <a:t>x</a:t>
            </a:r>
            <a:r>
              <a:rPr lang="en-US" baseline="-25000" dirty="0" smtClean="0"/>
              <a:t>3</a:t>
            </a:r>
            <a:r>
              <a:rPr lang="en-US" baseline="0" dirty="0" smtClean="0"/>
              <a:t>), which is in fact conditional on vertex </a:t>
            </a:r>
            <a:r>
              <a:rPr lang="en-US" i="1" baseline="0" dirty="0" smtClean="0"/>
              <a:t>x</a:t>
            </a:r>
            <a:r>
              <a:rPr lang="en-US" baseline="-25000" dirty="0" smtClean="0"/>
              <a:t>3</a:t>
            </a:r>
            <a:r>
              <a:rPr lang="en-US" baseline="0" dirty="0" smtClean="0"/>
              <a:t>.</a:t>
            </a:r>
          </a:p>
          <a:p>
            <a:pPr>
              <a:buFont typeface="Arial" pitchFamily="34" charset="0"/>
              <a:buChar char="•"/>
            </a:pPr>
            <a:r>
              <a:rPr lang="en-US" baseline="0" dirty="0" smtClean="0"/>
              <a:t> The same thing holds for vertex </a:t>
            </a:r>
            <a:r>
              <a:rPr lang="en-US" i="1" baseline="0" dirty="0" smtClean="0"/>
              <a:t>x</a:t>
            </a:r>
            <a:r>
              <a:rPr lang="en-US" baseline="-25000" dirty="0" smtClean="0"/>
              <a:t>1</a:t>
            </a:r>
            <a:r>
              <a:rPr lang="en-US" baseline="0" dirty="0" smtClean="0"/>
              <a:t>, which is sampled by shooting a ray in a random direction from </a:t>
            </a:r>
            <a:r>
              <a:rPr lang="en-US" i="1" baseline="0" dirty="0" smtClean="0"/>
              <a:t>x</a:t>
            </a:r>
            <a:r>
              <a:rPr lang="en-US" baseline="-25000" dirty="0" smtClean="0"/>
              <a:t>2</a:t>
            </a:r>
            <a:r>
              <a:rPr lang="en-US" baseline="0" dirty="0" smtClean="0"/>
              <a:t>.</a:t>
            </a:r>
          </a:p>
          <a:p>
            <a:pPr>
              <a:buFont typeface="Arial" pitchFamily="34" charset="0"/>
              <a:buChar char="•"/>
            </a:pPr>
            <a:r>
              <a:rPr lang="en-US" baseline="0" dirty="0" smtClean="0"/>
              <a:t> Finally, vertex </a:t>
            </a:r>
            <a:r>
              <a:rPr lang="en-US" i="1" baseline="0" dirty="0" smtClean="0"/>
              <a:t>x</a:t>
            </a:r>
            <a:r>
              <a:rPr lang="en-US" baseline="-25000" dirty="0" smtClean="0"/>
              <a:t>0</a:t>
            </a:r>
            <a:r>
              <a:rPr lang="en-US" baseline="0" dirty="0" smtClean="0"/>
              <a:t> on the light source might be sampled from an uniform distribution over the light source area with </a:t>
            </a:r>
            <a:r>
              <a:rPr lang="en-US" baseline="0" dirty="0" err="1" smtClean="0"/>
              <a:t>pdf</a:t>
            </a:r>
            <a:r>
              <a:rPr lang="en-US" baseline="0" dirty="0" smtClean="0"/>
              <a:t> </a:t>
            </a:r>
            <a:r>
              <a:rPr lang="en-US" i="1" baseline="0" dirty="0" smtClean="0"/>
              <a:t>p</a:t>
            </a:r>
            <a:r>
              <a:rPr lang="en-US" baseline="0" dirty="0" smtClean="0"/>
              <a:t>(</a:t>
            </a:r>
            <a:r>
              <a:rPr lang="en-US" i="1" baseline="0" dirty="0" smtClean="0"/>
              <a:t>x</a:t>
            </a:r>
            <a:r>
              <a:rPr lang="en-US" baseline="-25000" dirty="0" smtClean="0"/>
              <a:t>0</a:t>
            </a:r>
            <a:r>
              <a:rPr lang="en-US" baseline="0" dirty="0" smtClean="0"/>
              <a:t>), independently of the other path vertices. </a:t>
            </a:r>
          </a:p>
          <a:p>
            <a:pPr>
              <a:buFont typeface="Arial" pitchFamily="34" charset="0"/>
              <a:buChar char="•"/>
            </a:pPr>
            <a:r>
              <a:rPr lang="en-US" baseline="0" dirty="0" smtClean="0"/>
              <a:t> The full joint PDF is given by the product of all these individual terms.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It</a:t>
            </a:r>
            <a:r>
              <a:rPr lang="en-US" baseline="0" dirty="0" smtClean="0"/>
              <a:t> is customary to simplify this somewhat pedantic notation and leave out the conditional signs. Nonetheless, it is important to keep in mind that the path vertex PDFs for vertices that are not sampled independently are indeed conditional PDFs.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In accordance with </a:t>
            </a:r>
            <a:r>
              <a:rPr lang="en-US" baseline="0" dirty="0" smtClean="0"/>
              <a:t>the principle of importance sampling, we want to generate full paths </a:t>
            </a:r>
            <a:r>
              <a:rPr lang="en-US" baseline="0" dirty="0" err="1" smtClean="0"/>
              <a:t>paths</a:t>
            </a:r>
            <a:r>
              <a:rPr lang="en-US" baseline="0" dirty="0" smtClean="0"/>
              <a:t> from a distribution with probability density proportional to the measurement contribution function. That is, high-contribution paths should have proportionally high probability of being sampled.</a:t>
            </a:r>
          </a:p>
          <a:p>
            <a:pPr>
              <a:buFont typeface="Arial" pitchFamily="34" charset="0"/>
              <a:buChar char="•"/>
            </a:pPr>
            <a:r>
              <a:rPr lang="en-US" baseline="0" dirty="0" smtClean="0"/>
              <a:t> Local path sampling takes an approximate approach, where each local sampling operation tries to importance sample the terms of the contribution function associated with the vertex being sampled.</a:t>
            </a:r>
          </a:p>
          <a:p>
            <a:pPr>
              <a:buFont typeface="Arial" pitchFamily="34" charset="0"/>
              <a:buChar char="•"/>
            </a:pPr>
            <a:r>
              <a:rPr lang="en-US" baseline="0" dirty="0" smtClean="0"/>
              <a:t> For example, when starting a path on the light source, we usually sample the initial vertex from a distribution proportional to the emitted power.</a:t>
            </a:r>
          </a:p>
          <a:p>
            <a:pPr>
              <a:buFont typeface="Arial" pitchFamily="34" charset="0"/>
              <a:buChar char="•"/>
            </a:pPr>
            <a:r>
              <a:rPr lang="en-US" baseline="0" dirty="0" smtClean="0"/>
              <a:t> When extending the path from an existing vertex, we usually sample the random direction proportionally to the BRDF at the vertex.</a:t>
            </a:r>
          </a:p>
          <a:p>
            <a:pPr>
              <a:buFont typeface="Arial" pitchFamily="34" charset="0"/>
              <a:buChar char="•"/>
            </a:pPr>
            <a:r>
              <a:rPr lang="en-US" baseline="0" dirty="0" smtClean="0"/>
              <a:t> Similarly, when connecting two sub-paths with an edge, we may want to prefer connections with high throughput (though this is rarely done in practice).</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There is one important technical detail associated with computing the path PDF</a:t>
            </a:r>
            <a:r>
              <a:rPr lang="en-US" baseline="0" dirty="0" smtClean="0"/>
              <a:t> for vertices created by direction sampling.</a:t>
            </a:r>
          </a:p>
          <a:p>
            <a:pPr>
              <a:buFont typeface="Arial" pitchFamily="34" charset="0"/>
              <a:buChar char="•"/>
            </a:pPr>
            <a:r>
              <a:rPr lang="en-US" baseline="0" dirty="0" smtClean="0"/>
              <a:t> The path integral is expressed with respect to the surface area measure – we are integrating over the surface of the scene – but the direction sampling usually gives the PDF with respect to the (projected) solid angle.</a:t>
            </a:r>
          </a:p>
          <a:p>
            <a:pPr>
              <a:buFont typeface="Arial" pitchFamily="34" charset="0"/>
              <a:buChar char="•"/>
            </a:pPr>
            <a:r>
              <a:rPr lang="en-US" baseline="0" dirty="0" smtClean="0"/>
              <a:t> The conversion factor from the projected solid angle measure to the area measure is the geometry factor.</a:t>
            </a:r>
          </a:p>
          <a:p>
            <a:pPr>
              <a:buFont typeface="Arial" pitchFamily="34" charset="0"/>
              <a:buChar char="•"/>
            </a:pPr>
            <a:r>
              <a:rPr lang="en-US" baseline="0" dirty="0" smtClean="0"/>
              <a:t> This means that any vertex generated by first picking a direction and then shooting a ray has the geometry factor of the generated edge importance sampled – the only geometry factor that are not importance sampled actually correspond to the connecting edges (operation 3 in local path sampling).</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At</a:t>
            </a:r>
            <a:r>
              <a:rPr lang="en-US" baseline="0" dirty="0" smtClean="0"/>
              <a:t> this point, we should summarize the mathematical development so far.</a:t>
            </a:r>
          </a:p>
          <a:p>
            <a:pPr>
              <a:buFont typeface="Arial" pitchFamily="34" charset="0"/>
              <a:buChar char="•"/>
            </a:pPr>
            <a:r>
              <a:rPr lang="en-US" baseline="0" dirty="0" smtClean="0"/>
              <a:t> The path integral formulation gives the pixel value as an integral over all light transport paths of all lengths.</a:t>
            </a:r>
          </a:p>
          <a:p>
            <a:pPr>
              <a:buFont typeface="Arial" pitchFamily="34" charset="0"/>
              <a:buChar char="•"/>
            </a:pPr>
            <a:r>
              <a:rPr lang="en-US" baseline="0" dirty="0" smtClean="0"/>
              <a:t> A light transport path is the trajectory of a light carrying particle. It is usually a </a:t>
            </a:r>
            <a:r>
              <a:rPr lang="en-US" baseline="0" dirty="0" err="1" smtClean="0"/>
              <a:t>polyline</a:t>
            </a:r>
            <a:r>
              <a:rPr lang="en-US" baseline="0" dirty="0" smtClean="0"/>
              <a:t> specified by its vertices.</a:t>
            </a:r>
          </a:p>
          <a:p>
            <a:pPr>
              <a:buFont typeface="Arial" pitchFamily="34" charset="0"/>
              <a:buChar char="•"/>
            </a:pPr>
            <a:r>
              <a:rPr lang="en-US" baseline="0" dirty="0" smtClean="0"/>
              <a:t> The integrand is the measurement contribution function, which is the product of emitted radiance, sensor sensitivity, and path throughput. </a:t>
            </a:r>
          </a:p>
          <a:p>
            <a:pPr>
              <a:buFont typeface="Arial" pitchFamily="34" charset="0"/>
              <a:buChar char="•"/>
            </a:pPr>
            <a:r>
              <a:rPr lang="en-US" baseline="0" dirty="0" smtClean="0"/>
              <a:t> Path throughput is the product of BRDFs at the inner path vertices and geometry factors at the path edges.</a:t>
            </a:r>
          </a:p>
          <a:p>
            <a:pPr>
              <a:buFont typeface="Arial" pitchFamily="34" charset="0"/>
              <a:buChar char="•"/>
            </a:pPr>
            <a:r>
              <a:rPr lang="en-US" baseline="0" dirty="0" smtClean="0"/>
              <a:t> To evaluate the integral, we use Monte Carlo estimator in the form shown at the top right of the slide.</a:t>
            </a:r>
          </a:p>
          <a:p>
            <a:pPr>
              <a:buFont typeface="Arial" pitchFamily="34" charset="0"/>
              <a:buChar char="•"/>
            </a:pPr>
            <a:r>
              <a:rPr lang="en-US" baseline="0" dirty="0" smtClean="0"/>
              <a:t> To evaluate the estimator, we need to sample a random path from a suitable distribution with PDF </a:t>
            </a:r>
            <a:r>
              <a:rPr lang="en-US" i="1" baseline="0" dirty="0" smtClean="0"/>
              <a:t>p</a:t>
            </a:r>
            <a:r>
              <a:rPr lang="en-US" baseline="0" dirty="0" smtClean="0"/>
              <a:t>(</a:t>
            </a:r>
            <a:r>
              <a:rPr lang="en-US" i="1" baseline="0" dirty="0" smtClean="0"/>
              <a:t>x</a:t>
            </a:r>
            <a:r>
              <a:rPr lang="en-US" baseline="0" dirty="0" smtClean="0"/>
              <a:t>).</a:t>
            </a:r>
          </a:p>
          <a:p>
            <a:pPr>
              <a:buFont typeface="Arial" pitchFamily="34" charset="0"/>
              <a:buChar char="•"/>
            </a:pPr>
            <a:r>
              <a:rPr lang="en-US" baseline="0" dirty="0" smtClean="0"/>
              <a:t> We usually use local path sampling to construct the paths, where we add one vertex at a time. In this case, the full path PDF is given by the product of the (conditional) PDFs for sampling the individual path vertices.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final response of the camera is due to</a:t>
            </a:r>
            <a:r>
              <a:rPr lang="en-US" baseline="0" dirty="0" smtClean="0"/>
              <a:t> all the light particles – travelling over all possible paths – that hit the camera sensor during the shutter open period.</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From the point of view of the path integral framework, different light transport</a:t>
            </a:r>
            <a:r>
              <a:rPr lang="en-US" baseline="0" dirty="0" smtClean="0"/>
              <a:t> algorithms (based on Monte Carlo sampling) only differ by the path sampling techniques employed.</a:t>
            </a:r>
          </a:p>
          <a:p>
            <a:pPr>
              <a:buFont typeface="Arial" pitchFamily="34" charset="0"/>
              <a:buChar char="•"/>
            </a:pPr>
            <a:r>
              <a:rPr lang="en-US" baseline="0" dirty="0" smtClean="0"/>
              <a:t> The different sampling techniques imply different path PDF and therefore different relative efficiency for specific lighting effects. This will be detailed in the next part of the course.</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path integral</a:t>
            </a:r>
            <a:r>
              <a:rPr lang="en-US" baseline="0" dirty="0" smtClean="0"/>
              <a:t> formulation of light transport formalizes this idea by writing the camera response (which, in image synthesis will be the value of a pixel) as an integral over all light transport paths of all lengths in the scene.</a:t>
            </a:r>
          </a:p>
          <a:p>
            <a:pPr>
              <a:buFont typeface="Arial" pitchFamily="34" charset="0"/>
              <a:buChar char="•"/>
            </a:pPr>
            <a:r>
              <a:rPr lang="en-US" baseline="0" dirty="0" smtClean="0"/>
              <a:t> The integrand of this integral is the so called “measurement contribution function”.</a:t>
            </a:r>
          </a:p>
          <a:p>
            <a:pPr>
              <a:buFont typeface="Arial" pitchFamily="34" charset="0"/>
              <a:buChar char="•"/>
            </a:pPr>
            <a:r>
              <a:rPr lang="en-US" baseline="0" dirty="0" smtClean="0"/>
              <a:t> The measurement contribution function of a given path encompasses the “amount” of light emitted along the path, the light carrying capacity of the path, and the sensitivity of the sensor to light brought along the path.</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Let us now look at a</a:t>
            </a:r>
            <a:r>
              <a:rPr lang="en-US" baseline="0" dirty="0" smtClean="0"/>
              <a:t> more formal definition of the measurement contribution for a light path.</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 As I already mentioned, a light transport path is a </a:t>
            </a:r>
            <a:r>
              <a:rPr lang="en-US" baseline="0" dirty="0" err="1" smtClean="0"/>
              <a:t>polyline</a:t>
            </a:r>
            <a:r>
              <a:rPr lang="en-US" baseline="0" dirty="0" smtClean="0"/>
              <a:t> with vertices corresponding to light scattering on surfaces.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 We write the path simply as a sequence of vertices, in the order of the light flow. So the first vertex corresponds to light emission at the light source and the last vertex to light measurement at the sensor.</a:t>
            </a:r>
            <a:endParaRPr lang="en-US"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The</a:t>
            </a:r>
            <a:r>
              <a:rPr lang="en-US" baseline="0" dirty="0" smtClean="0"/>
              <a:t> measurement contribution function </a:t>
            </a:r>
            <a:r>
              <a:rPr lang="en-US" i="1" baseline="0" dirty="0" smtClean="0"/>
              <a:t>f</a:t>
            </a:r>
            <a:r>
              <a:rPr lang="en-US" baseline="0" dirty="0" smtClean="0"/>
              <a:t>(</a:t>
            </a:r>
            <a:r>
              <a:rPr lang="en-US" i="1" baseline="0" dirty="0" smtClean="0"/>
              <a:t>x</a:t>
            </a:r>
            <a:r>
              <a:rPr lang="en-US" baseline="0" dirty="0" smtClean="0"/>
              <a:t>)</a:t>
            </a:r>
            <a:r>
              <a:rPr lang="en-US" dirty="0" smtClean="0"/>
              <a:t> for a path </a:t>
            </a:r>
            <a:r>
              <a:rPr lang="en-US" i="1" dirty="0" smtClean="0"/>
              <a:t>x</a:t>
            </a:r>
            <a:r>
              <a:rPr lang="en-US" dirty="0" smtClean="0"/>
              <a:t> of</a:t>
            </a:r>
            <a:r>
              <a:rPr lang="en-US" baseline="0" dirty="0" smtClean="0"/>
              <a:t> length </a:t>
            </a:r>
            <a:r>
              <a:rPr lang="en-US" i="1" baseline="0" dirty="0" smtClean="0"/>
              <a:t>k</a:t>
            </a:r>
            <a:r>
              <a:rPr lang="en-US" dirty="0" smtClean="0"/>
              <a:t> is defined</a:t>
            </a:r>
            <a:r>
              <a:rPr lang="en-US" baseline="0" dirty="0" smtClean="0"/>
              <a:t> as the emitted radiance </a:t>
            </a:r>
            <a:r>
              <a:rPr lang="en-US" i="1" baseline="0" dirty="0" smtClean="0">
                <a:latin typeface="Cambria Math" pitchFamily="18" charset="0"/>
                <a:ea typeface="Cambria Math" pitchFamily="18" charset="0"/>
              </a:rPr>
              <a:t>L</a:t>
            </a:r>
            <a:r>
              <a:rPr lang="en-US" baseline="-25000" dirty="0" smtClean="0">
                <a:latin typeface="Cambria Math" pitchFamily="18" charset="0"/>
                <a:ea typeface="Cambria Math" pitchFamily="18" charset="0"/>
              </a:rPr>
              <a:t>e</a:t>
            </a:r>
            <a:r>
              <a:rPr lang="en-US" baseline="0" dirty="0" smtClean="0"/>
              <a:t> at the first vertex, times the sensitivity (or “emitted importance”) </a:t>
            </a:r>
            <a:r>
              <a:rPr lang="en-US" sz="1200" i="1" dirty="0" smtClean="0">
                <a:solidFill>
                  <a:schemeClr val="bg1"/>
                </a:solidFill>
                <a:latin typeface="Cambria Math"/>
              </a:rPr>
              <a:t>W</a:t>
            </a:r>
            <a:r>
              <a:rPr lang="en-US" sz="1200" baseline="-25000" dirty="0" smtClean="0">
                <a:solidFill>
                  <a:schemeClr val="bg1"/>
                </a:solidFill>
                <a:latin typeface="Cambria Math"/>
              </a:rPr>
              <a:t>e</a:t>
            </a:r>
            <a:r>
              <a:rPr lang="en-US" sz="1200" dirty="0" smtClean="0">
                <a:solidFill>
                  <a:schemeClr val="bg1"/>
                </a:solidFill>
                <a:latin typeface="Cambria Math"/>
              </a:rPr>
              <a:t> </a:t>
            </a:r>
            <a:r>
              <a:rPr lang="en-US" baseline="0" dirty="0" smtClean="0"/>
              <a:t>at the last vertex, times the path throughput </a:t>
            </a:r>
            <a:r>
              <a:rPr lang="en-US" i="1" baseline="0" dirty="0" smtClean="0"/>
              <a:t>T</a:t>
            </a:r>
            <a:r>
              <a:rPr lang="en-US" i="0" baseline="0" dirty="0" smtClean="0"/>
              <a:t>(</a:t>
            </a:r>
            <a:r>
              <a:rPr lang="en-US" i="1" baseline="0" dirty="0" smtClean="0"/>
              <a:t>x</a:t>
            </a:r>
            <a:r>
              <a:rPr lang="en-US" i="0" baseline="0" dirty="0" smtClean="0"/>
              <a:t>)</a:t>
            </a:r>
            <a:r>
              <a:rPr lang="en-US" baseline="0" dirty="0" smtClean="0"/>
              <a:t>. The throughput is defined as the product of the geometric </a:t>
            </a:r>
            <a:r>
              <a:rPr lang="en-US" i="1" baseline="0" dirty="0" smtClean="0"/>
              <a:t>G</a:t>
            </a:r>
            <a:r>
              <a:rPr lang="en-US" baseline="0" dirty="0" smtClean="0"/>
              <a:t> and scattering terms associated with the path edges and interior vertices, respectively.</a:t>
            </a:r>
            <a:endParaRPr lang="en-US" dirty="0" smtClean="0"/>
          </a:p>
          <a:p>
            <a:endParaRPr lang="en-US"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geometry term, or point-to-point form factor,</a:t>
            </a:r>
            <a:r>
              <a:rPr lang="en-US" baseline="0" dirty="0" smtClean="0"/>
              <a:t> of a path edge expresses the throughput of the edge due to geometry configuration of the scene, and is given by the product of the inverse-squared-distance, cosine factor at the vertices and the visibility term.</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Back to the path integral…</a:t>
            </a:r>
          </a:p>
          <a:p>
            <a:pPr>
              <a:buFont typeface="Arial" pitchFamily="34" charset="0"/>
              <a:buChar char="•"/>
            </a:pPr>
            <a:r>
              <a:rPr lang="en-US" baseline="0" dirty="0" smtClean="0"/>
              <a:t> We now know the meaning of the integrand – the path contribution function – but the integration domain “all path” needs more clarification.</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path</a:t>
            </a:r>
            <a:r>
              <a:rPr lang="en-US" baseline="0" dirty="0" smtClean="0"/>
              <a:t> </a:t>
            </a:r>
            <a:r>
              <a:rPr lang="en-US" dirty="0" smtClean="0"/>
              <a:t>integral actually hides an infinite sum over</a:t>
            </a:r>
            <a:r>
              <a:rPr lang="en-US" baseline="0" dirty="0" smtClean="0"/>
              <a:t> all possible path lengths.</a:t>
            </a:r>
          </a:p>
          <a:p>
            <a:pPr>
              <a:buFont typeface="Arial" pitchFamily="34" charset="0"/>
              <a:buChar char="•"/>
            </a:pPr>
            <a:r>
              <a:rPr lang="en-US" baseline="0" dirty="0" smtClean="0"/>
              <a:t> Each summand of this sum is a multiple integral, where we integrate the path contribution over all possible positions of the path vertices.</a:t>
            </a:r>
          </a:p>
          <a:p>
            <a:pPr>
              <a:buFont typeface="Arial" pitchFamily="34" charset="0"/>
              <a:buChar char="•"/>
            </a:pPr>
            <a:r>
              <a:rPr lang="en-US" baseline="0" dirty="0" smtClean="0"/>
              <a:t> So each of the integrals is taken over the Cartesian product of the surface of the scene with itself, taken k+1 times (=number of vertices for a length-k path.)</a:t>
            </a:r>
          </a:p>
          <a:p>
            <a:pPr>
              <a:buFont typeface="Arial" pitchFamily="34" charset="0"/>
              <a:buChar char="•"/>
            </a:pPr>
            <a:r>
              <a:rPr lang="en-US" baseline="0" dirty="0" smtClean="0"/>
              <a:t> The integration measure is the area-product measure, i.e. the natural surface area, raised to the power of k+1.</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We now have a formula for pixel values that has a form of a simple (though infinite-dimensional) integral.</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To</a:t>
            </a:r>
            <a:r>
              <a:rPr lang="en-US" baseline="0" dirty="0" smtClean="0"/>
              <a:t> render images, we need to numerically evaluate this integral for all image pixels.</a:t>
            </a:r>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0418" name="Rectangle 2"/>
          <p:cNvSpPr>
            <a:spLocks noGrp="1" noChangeArrowheads="1"/>
          </p:cNvSpPr>
          <p:nvPr>
            <p:ph type="ctrTitle"/>
          </p:nvPr>
        </p:nvSpPr>
        <p:spPr>
          <a:xfrm>
            <a:off x="914400" y="1524000"/>
            <a:ext cx="7623175" cy="1752600"/>
          </a:xfrm>
        </p:spPr>
        <p:txBody>
          <a:bodyPr/>
          <a:lstStyle>
            <a:lvl1pPr>
              <a:defRPr sz="3600"/>
            </a:lvl1pPr>
          </a:lstStyle>
          <a:p>
            <a:r>
              <a:rPr lang="en-US" altLang="en-US"/>
              <a:t>Klepnutím lze upravit styl předlohy nadpisů.</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Klepnutím lze upravit styl předlohy podnadpisů.</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Jaroslav Křivánek - Path Integral Formulation of Light Transport</a:t>
            </a: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173736DA-9EC8-4C5D-A819-DF8025DE513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CF1E95-6F33-49A8-81B6-573098CE387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739E66-8862-4318-8FCC-B36EF010FB0D}"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0C687D-0553-4E8F-B50D-778393E69359}"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7" name="Rectangle 5"/>
          <p:cNvSpPr>
            <a:spLocks noGrp="1" noChangeArrowheads="1"/>
          </p:cNvSpPr>
          <p:nvPr>
            <p:ph type="ftr" sz="quarter" idx="11"/>
          </p:nvPr>
        </p:nvSpPr>
        <p:spPr>
          <a:xfrm>
            <a:off x="164232" y="6248400"/>
            <a:ext cx="2895600" cy="457200"/>
          </a:xfrm>
          <a:ln/>
        </p:spPr>
        <p:txBody>
          <a:bodyPr/>
          <a:lstStyle>
            <a:lvl1pPr>
              <a:defRPr/>
            </a:lvl1pPr>
          </a:lstStyle>
          <a:p>
            <a:pPr>
              <a:defRPr/>
            </a:pPr>
            <a:r>
              <a:rPr lang="en-US" altLang="en-US" smtClean="0"/>
              <a:t>Jaroslav Křivánek - Path Integral Formulation of Light Transport</a:t>
            </a:r>
            <a:endParaRPr lang="en-US" alt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52F8B706-0ACD-40B3-AB95-4E5D869EDC98}"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B0EFF5-42FE-4857-86A7-726EDF73FA87}"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FD136D-F7F6-4687-8AF5-8DD3B44F6925}"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CB31B0E-0D36-48F6-8B83-9FB9BC865C7D}"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5D4DDC-3877-46A6-ADFA-63D64A866183}" type="slidenum">
              <a:rPr lang="en-US" altLang="en-US"/>
              <a:pPr>
                <a:defRPr/>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BF24B9-7C0C-4B4F-82A6-2E812FE33BDA}" type="slidenum">
              <a:rPr lang="en-US" altLang="en-US"/>
              <a:pPr>
                <a:defRPr/>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ain title &amp;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bg-BG" dirty="0"/>
          </a:p>
        </p:txBody>
      </p:sp>
      <p:sp>
        <p:nvSpPr>
          <p:cNvPr id="3" name="Text Placeholder 9"/>
          <p:cNvSpPr>
            <a:spLocks noGrp="1"/>
          </p:cNvSpPr>
          <p:nvPr>
            <p:ph type="body" sz="quarter" idx="10" hasCustomPrompt="1"/>
          </p:nvPr>
        </p:nvSpPr>
        <p:spPr>
          <a:xfrm>
            <a:off x="0" y="594360"/>
            <a:ext cx="7524000" cy="433394"/>
          </a:xfrm>
          <a:prstGeom prst="rect">
            <a:avLst/>
          </a:prstGeom>
        </p:spPr>
        <p:txBody>
          <a:bodyPr lIns="118800" tIns="0" bIns="0" anchor="ctr" anchorCtr="0">
            <a:noAutofit/>
            <a:scene3d>
              <a:camera prst="orthographicFront"/>
              <a:lightRig rig="threePt" dir="t">
                <a:rot lat="0" lon="0" rev="2700000"/>
              </a:lightRig>
            </a:scene3d>
            <a:sp3d prstMaterial="dkEdge">
              <a:bevelT w="31750" h="19050"/>
              <a:contourClr>
                <a:srgbClr val="434343"/>
              </a:contourClr>
            </a:sp3d>
          </a:bodyPr>
          <a:lstStyle>
            <a:lvl1pPr>
              <a:buFontTx/>
              <a:buNone/>
              <a:defRPr b="1">
                <a:gradFill>
                  <a:gsLst>
                    <a:gs pos="100000">
                      <a:schemeClr val="accent3"/>
                    </a:gs>
                    <a:gs pos="47000">
                      <a:srgbClr val="FFF9E9"/>
                    </a:gs>
                  </a:gsLst>
                  <a:lin ang="5400000" scaled="0"/>
                </a:gradFill>
                <a:effectLst>
                  <a:outerShdw blurRad="50800" dist="38100" dir="2700000" algn="tl" rotWithShape="0">
                    <a:prstClr val="black">
                      <a:alpha val="40000"/>
                    </a:prstClr>
                  </a:outerShdw>
                </a:effectLst>
                <a:latin typeface="Calibri" pitchFamily="34" charset="0"/>
              </a:defRPr>
            </a:lvl1pPr>
          </a:lstStyle>
          <a:p>
            <a:pPr lvl="0"/>
            <a:r>
              <a:rPr lang="en-US" dirty="0" smtClean="0"/>
              <a:t>Click to edit subtitle</a:t>
            </a:r>
            <a:endParaRPr lang="bg-BG" dirty="0"/>
          </a:p>
        </p:txBody>
      </p:sp>
      <p:sp>
        <p:nvSpPr>
          <p:cNvPr id="8" name="Content Placeholder 2"/>
          <p:cNvSpPr>
            <a:spLocks noGrp="1"/>
          </p:cNvSpPr>
          <p:nvPr>
            <p:ph idx="1"/>
          </p:nvPr>
        </p:nvSpPr>
        <p:spPr>
          <a:xfrm>
            <a:off x="0" y="1051560"/>
            <a:ext cx="9136380" cy="5806440"/>
          </a:xfrm>
          <a:prstGeom prst="rect">
            <a:avLst/>
          </a:prstGeom>
        </p:spPr>
        <p:txBody>
          <a:bodyPr lIns="144000" tIns="144000">
            <a:normAutofit/>
            <a:scene3d>
              <a:camera prst="orthographicFront"/>
              <a:lightRig rig="threePt" dir="t"/>
            </a:scene3d>
            <a:sp3d prstMaterial="metal">
              <a:bevelT w="31750" h="6350"/>
              <a:extrusionClr>
                <a:schemeClr val="tx1"/>
              </a:extrusionClr>
              <a:contourClr>
                <a:schemeClr val="tx1"/>
              </a:contourClr>
            </a:sp3d>
          </a:bodyPr>
          <a:lstStyle>
            <a:lvl1pPr>
              <a:buClr>
                <a:srgbClr val="FFC000"/>
              </a:buClr>
              <a:buSzPct val="70000"/>
              <a:buFont typeface="Wingdings 2" pitchFamily="18" charset="2"/>
              <a:buChar char=""/>
              <a:defRPr>
                <a:ln w="31750">
                  <a:noFill/>
                </a:ln>
                <a:effectLst>
                  <a:outerShdw blurRad="50800" dist="38100" dir="2700000" algn="tl" rotWithShape="0">
                    <a:prstClr val="black"/>
                  </a:outerShdw>
                </a:effectLst>
                <a:latin typeface="Calibri" pitchFamily="34" charset="0"/>
              </a:defRPr>
            </a:lvl1pPr>
            <a:lvl2pPr marL="756000">
              <a:buClr>
                <a:srgbClr val="FFC000"/>
              </a:buClr>
              <a:buSzPct val="70000"/>
              <a:buFont typeface="Wingdings 2" pitchFamily="18" charset="2"/>
              <a:buChar char=""/>
              <a:defRPr>
                <a:ln w="31750">
                  <a:noFill/>
                </a:ln>
                <a:effectLst>
                  <a:outerShdw blurRad="50800" dist="38100" dir="2700000" algn="tl" rotWithShape="0">
                    <a:prstClr val="black"/>
                  </a:outerShdw>
                </a:effectLst>
                <a:latin typeface="Calibri" pitchFamily="34" charset="0"/>
              </a:defRPr>
            </a:lvl2pPr>
            <a:lvl3pPr marL="1019175" indent="-228600">
              <a:buClr>
                <a:srgbClr val="FFC000"/>
              </a:buClr>
              <a:defRPr>
                <a:ln w="31750">
                  <a:noFill/>
                </a:ln>
                <a:effectLst>
                  <a:outerShdw blurRad="50800" dist="38100" dir="2700000" algn="tl" rotWithShape="0">
                    <a:prstClr val="black"/>
                  </a:outerShdw>
                </a:effectLst>
                <a:latin typeface="Calibri" pitchFamily="34" charset="0"/>
              </a:defRPr>
            </a:lvl3pPr>
            <a:lvl4pPr marL="1236663" indent="-209550">
              <a:buClr>
                <a:srgbClr val="FFC000"/>
              </a:buClr>
              <a:buSzPct val="90000"/>
              <a:buFont typeface="Verdana" pitchFamily="34" charset="0"/>
              <a:buChar char="-"/>
              <a:defRPr>
                <a:ln w="31750">
                  <a:noFill/>
                </a:ln>
                <a:effectLst>
                  <a:outerShdw blurRad="50800" dist="38100" dir="2700000" algn="tl" rotWithShape="0">
                    <a:prstClr val="black"/>
                  </a:outerShdw>
                </a:effectLst>
                <a:latin typeface="Calibri" pitchFamily="34" charset="0"/>
              </a:defRPr>
            </a:lvl4pPr>
            <a:lvl5pPr marL="1455738" indent="-209550">
              <a:buClr>
                <a:srgbClr val="FFC000"/>
              </a:buClr>
              <a:defRPr>
                <a:ln w="31750">
                  <a:noFill/>
                </a:ln>
                <a:effectLst>
                  <a:outerShdw blurRad="50800" dist="38100" dir="2700000" algn="tl" rotWithShape="0">
                    <a:prstClr val="black"/>
                  </a:outerShdw>
                </a:effectLst>
                <a:latin typeface="Calibri" pitchFamily="34" charset="0"/>
              </a:defRPr>
            </a:lvl5pPr>
          </a:lstStyle>
          <a:p>
            <a:pPr lvl="0"/>
            <a:r>
              <a:rPr lang="en-US" dirty="0" smtClean="0"/>
              <a:t>Click to edit Master text styles</a:t>
            </a:r>
          </a:p>
          <a:p>
            <a:pPr lvl="1"/>
            <a:r>
              <a:rPr lang="en-US" dirty="0" smtClean="0"/>
              <a:t>Second level</a:t>
            </a:r>
          </a:p>
          <a:p>
            <a:pPr lvl="0"/>
            <a:r>
              <a:rPr lang="en-US" dirty="0" smtClean="0"/>
              <a:t>Third level</a:t>
            </a:r>
          </a:p>
          <a:p>
            <a:pPr lvl="1"/>
            <a:r>
              <a:rPr lang="en-US" dirty="0" smtClean="0"/>
              <a:t>Fourth level</a:t>
            </a:r>
          </a:p>
          <a:p>
            <a:pPr lvl="2"/>
            <a:r>
              <a:rPr lang="en-US" dirty="0" smtClean="0"/>
              <a:t>Fifth level</a:t>
            </a:r>
          </a:p>
        </p:txBody>
      </p:sp>
    </p:spTree>
    <p:extLst>
      <p:ext uri="{BB962C8B-B14F-4D97-AF65-F5344CB8AC3E}">
        <p14:creationId xmlns:p14="http://schemas.microsoft.com/office/powerpoint/2010/main" val="31027889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342900" dist="38100" dir="18900000" sx="139000" sy="139000" algn="bl" rotWithShape="0">
              <a:prstClr val="black">
                <a:alpha val="40000"/>
              </a:prstClr>
            </a:outerShdw>
          </a:effectLst>
        </p:spPr>
        <p:txBody>
          <a:bodyPr/>
          <a:lstStyle>
            <a:lvl1pPr>
              <a:defRPr b="1">
                <a:solidFill>
                  <a:schemeClr val="tx2"/>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381328"/>
            <a:ext cx="2133600" cy="457200"/>
          </a:xfrm>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xfrm>
            <a:off x="1403648" y="6403474"/>
            <a:ext cx="6336704" cy="457200"/>
          </a:xfrm>
          <a:ln/>
        </p:spPr>
        <p:txBody>
          <a:bodyPr/>
          <a:lstStyle>
            <a:lvl1pPr>
              <a:defRPr sz="1100">
                <a:latin typeface="+mn-lt"/>
              </a:defRPr>
            </a:lvl1pPr>
          </a:lstStyle>
          <a:p>
            <a:pPr>
              <a:defRPr/>
            </a:pPr>
            <a:r>
              <a:rPr lang="en-US" altLang="en-US" smtClean="0"/>
              <a:t>Jaroslav Křivánek - Path Integral Formulation of Light Transport</a:t>
            </a:r>
            <a:endParaRPr lang="en-US" altLang="en-US" dirty="0"/>
          </a:p>
        </p:txBody>
      </p:sp>
      <p:sp>
        <p:nvSpPr>
          <p:cNvPr id="6" name="Rectangle 6"/>
          <p:cNvSpPr>
            <a:spLocks noGrp="1" noChangeArrowheads="1"/>
          </p:cNvSpPr>
          <p:nvPr>
            <p:ph type="sldNum" sz="quarter" idx="12"/>
          </p:nvPr>
        </p:nvSpPr>
        <p:spPr>
          <a:xfrm>
            <a:off x="6553200" y="6381328"/>
            <a:ext cx="2133600" cy="457200"/>
          </a:xfrm>
          <a:ln/>
        </p:spPr>
        <p:txBody>
          <a:bodyPr/>
          <a:lstStyle>
            <a:lvl1pPr>
              <a:defRPr/>
            </a:lvl1pPr>
          </a:lstStyle>
          <a:p>
            <a:pPr>
              <a:defRPr/>
            </a:pPr>
            <a:fld id="{81494967-73EE-4A75-A827-47B02327E019}"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0"/>
            <a:ext cx="7772400" cy="6857999"/>
          </a:xfrm>
        </p:spPr>
        <p:txBody>
          <a:bodyPr lIns="0" tIns="0" rIns="0" bIns="0" anchor="ctr" anchorCtr="0"/>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789040"/>
            <a:ext cx="7772400" cy="295232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pic>
        <p:nvPicPr>
          <p:cNvPr id="5" name="Picture 4" descr="http://kas.fsv.cuni.cz/old/logo1.jpg"/>
          <p:cNvPicPr>
            <a:picLocks noChangeAspect="1" noChangeArrowheads="1"/>
          </p:cNvPicPr>
          <p:nvPr userDrawn="1"/>
        </p:nvPicPr>
        <p:blipFill>
          <a:blip r:embed="rId2" cstate="print">
            <a:lum bright="70000" contrast="-70000"/>
          </a:blip>
          <a:srcRect l="44366" b="19968"/>
          <a:stretch>
            <a:fillRect/>
          </a:stretch>
        </p:blipFill>
        <p:spPr bwMode="auto">
          <a:xfrm>
            <a:off x="0" y="3284984"/>
            <a:ext cx="2483768" cy="3573016"/>
          </a:xfrm>
          <a:prstGeom prst="rect">
            <a:avLst/>
          </a:prstGeom>
          <a:noFill/>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0"/>
            <a:ext cx="7772400" cy="6857999"/>
          </a:xfrm>
        </p:spPr>
        <p:txBody>
          <a:bodyPr lIns="0" tIns="0" rIns="0" bIns="0" anchor="ctr" anchorCtr="0"/>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789040"/>
            <a:ext cx="7772400" cy="295232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7704892-885C-4952-AB7F-4033DB814728}"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B174B3E-777B-4A0F-8CA0-7C90F9FFFC8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E484AC6-BBE4-40F9-8123-1EEF9B763C3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376B09E-6C07-4E8D-8FFB-2A03C4B2BCB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CD81A3E-06ED-4858-9E95-C47F753CD7E4}"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Klepnutím lze upravit styl předlohy nadpisů.</a:t>
            </a:r>
          </a:p>
        </p:txBody>
      </p:sp>
      <p:sp>
        <p:nvSpPr>
          <p:cNvPr id="163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Klepnutím lze upravit styly předlohy textu.</a:t>
            </a:r>
          </a:p>
          <a:p>
            <a:pPr lvl="1"/>
            <a:r>
              <a:rPr lang="en-US" altLang="en-US" smtClean="0"/>
              <a:t>Druhá úroveň</a:t>
            </a:r>
          </a:p>
          <a:p>
            <a:pPr lvl="2"/>
            <a:r>
              <a:rPr lang="en-US" altLang="en-US" smtClean="0"/>
              <a:t>Třetí úroveň</a:t>
            </a:r>
          </a:p>
          <a:p>
            <a:pPr lvl="3"/>
            <a:r>
              <a:rPr lang="en-US" altLang="en-US" smtClean="0"/>
              <a:t>Čtvrtá úroveň</a:t>
            </a:r>
          </a:p>
          <a:p>
            <a:pPr lvl="4"/>
            <a:r>
              <a:rPr lang="en-US" altLang="en-US" smtClean="0"/>
              <a:t>Pátá úroveň</a:t>
            </a:r>
          </a:p>
        </p:txBody>
      </p:sp>
      <p:sp>
        <p:nvSpPr>
          <p:cNvPr id="593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9397" name="Rectangle 5"/>
          <p:cNvSpPr>
            <a:spLocks noGrp="1" noChangeArrowheads="1"/>
          </p:cNvSpPr>
          <p:nvPr>
            <p:ph type="ftr" sz="quarter" idx="3"/>
          </p:nvPr>
        </p:nvSpPr>
        <p:spPr bwMode="auto">
          <a:xfrm>
            <a:off x="1403648" y="6248400"/>
            <a:ext cx="6336704"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r>
              <a:rPr lang="en-US" altLang="en-US" smtClean="0"/>
              <a:t>Jaroslav Křivánek - Path Integral Formulation of Light Transport</a:t>
            </a:r>
            <a:endParaRPr lang="en-US" altLang="en-US" dirty="0"/>
          </a:p>
        </p:txBody>
      </p:sp>
      <p:sp>
        <p:nvSpPr>
          <p:cNvPr id="593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DD9C3A3-A5F7-4232-B253-D7CE55098032}" type="slidenum">
              <a:rPr lang="en-US" altLang="en-US"/>
              <a:pPr>
                <a:defRPr/>
              </a:pPr>
              <a:t>‹#›</a:t>
            </a:fld>
            <a:endParaRPr lang="en-US" altLang="en-US"/>
          </a:p>
        </p:txBody>
      </p:sp>
      <p:sp>
        <p:nvSpPr>
          <p:cNvPr id="593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74" r:id="rId1"/>
    <p:sldLayoutId id="2147483758" r:id="rId2"/>
    <p:sldLayoutId id="2147483759" r:id="rId3"/>
    <p:sldLayoutId id="2147483777"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 id="2147483776" r:id="rId19"/>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eorgia" pitchFamily="18" charset="0"/>
        </a:defRPr>
      </a:lvl2pPr>
      <a:lvl3pPr algn="l" rtl="0" eaLnBrk="0" fontAlgn="base" hangingPunct="0">
        <a:spcBef>
          <a:spcPct val="0"/>
        </a:spcBef>
        <a:spcAft>
          <a:spcPct val="0"/>
        </a:spcAft>
        <a:defRPr sz="3200">
          <a:solidFill>
            <a:schemeClr val="tx2"/>
          </a:solidFill>
          <a:latin typeface="Georgia" pitchFamily="18" charset="0"/>
        </a:defRPr>
      </a:lvl3pPr>
      <a:lvl4pPr algn="l" rtl="0" eaLnBrk="0" fontAlgn="base" hangingPunct="0">
        <a:spcBef>
          <a:spcPct val="0"/>
        </a:spcBef>
        <a:spcAft>
          <a:spcPct val="0"/>
        </a:spcAft>
        <a:defRPr sz="3200">
          <a:solidFill>
            <a:schemeClr val="tx2"/>
          </a:solidFill>
          <a:latin typeface="Georgia" pitchFamily="18" charset="0"/>
        </a:defRPr>
      </a:lvl4pPr>
      <a:lvl5pPr algn="l" rtl="0" eaLnBrk="0" fontAlgn="base" hangingPunct="0">
        <a:spcBef>
          <a:spcPct val="0"/>
        </a:spcBef>
        <a:spcAft>
          <a:spcPct val="0"/>
        </a:spcAft>
        <a:defRPr sz="3200">
          <a:solidFill>
            <a:schemeClr val="tx2"/>
          </a:solidFill>
          <a:latin typeface="Georgia" pitchFamily="18"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9.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1.bin"/><Relationship Id="rId5" Type="http://schemas.openxmlformats.org/officeDocument/2006/relationships/image" Target="../media/image20.wmf"/><Relationship Id="rId4" Type="http://schemas.openxmlformats.org/officeDocument/2006/relationships/oleObject" Target="../embeddings/oleObject20.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19.wmf"/><Relationship Id="rId3" Type="http://schemas.openxmlformats.org/officeDocument/2006/relationships/notesSlide" Target="../notesSlides/notesSlide13.xml"/><Relationship Id="rId7" Type="http://schemas.openxmlformats.org/officeDocument/2006/relationships/image" Target="../media/image24.wmf"/><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4.bin"/><Relationship Id="rId11" Type="http://schemas.openxmlformats.org/officeDocument/2006/relationships/image" Target="../media/image26.wmf"/><Relationship Id="rId5" Type="http://schemas.openxmlformats.org/officeDocument/2006/relationships/image" Target="../media/image23.wmf"/><Relationship Id="rId15" Type="http://schemas.openxmlformats.org/officeDocument/2006/relationships/image" Target="../media/image27.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5.wmf"/><Relationship Id="rId14"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7.wmf"/><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30.wmf"/><Relationship Id="rId3" Type="http://schemas.openxmlformats.org/officeDocument/2006/relationships/notesSlide" Target="../notesSlides/notesSlide23.xml"/><Relationship Id="rId7" Type="http://schemas.openxmlformats.org/officeDocument/2006/relationships/image" Target="../media/image9.wmf"/><Relationship Id="rId12"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1.bin"/><Relationship Id="rId11" Type="http://schemas.openxmlformats.org/officeDocument/2006/relationships/image" Target="../media/image29.wmf"/><Relationship Id="rId5" Type="http://schemas.openxmlformats.org/officeDocument/2006/relationships/image" Target="../media/image28.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10.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0.wmf"/><Relationship Id="rId3" Type="http://schemas.openxmlformats.org/officeDocument/2006/relationships/notesSlide" Target="../notesSlides/notesSlide24.xml"/><Relationship Id="rId7" Type="http://schemas.openxmlformats.org/officeDocument/2006/relationships/image" Target="../media/image9.wmf"/><Relationship Id="rId12"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6.bin"/><Relationship Id="rId11" Type="http://schemas.openxmlformats.org/officeDocument/2006/relationships/image" Target="../media/image29.wmf"/><Relationship Id="rId5" Type="http://schemas.openxmlformats.org/officeDocument/2006/relationships/image" Target="../media/image28.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10.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34.wmf"/><Relationship Id="rId18" Type="http://schemas.openxmlformats.org/officeDocument/2006/relationships/oleObject" Target="../embeddings/oleObject47.bin"/><Relationship Id="rId3" Type="http://schemas.openxmlformats.org/officeDocument/2006/relationships/notesSlide" Target="../notesSlides/notesSlide25.xml"/><Relationship Id="rId21" Type="http://schemas.openxmlformats.org/officeDocument/2006/relationships/image" Target="../media/image29.wmf"/><Relationship Id="rId7" Type="http://schemas.openxmlformats.org/officeDocument/2006/relationships/image" Target="../media/image31.wmf"/><Relationship Id="rId12" Type="http://schemas.openxmlformats.org/officeDocument/2006/relationships/oleObject" Target="../embeddings/oleObject44.bin"/><Relationship Id="rId17" Type="http://schemas.openxmlformats.org/officeDocument/2006/relationships/image" Target="../media/image9.wmf"/><Relationship Id="rId2" Type="http://schemas.openxmlformats.org/officeDocument/2006/relationships/slideLayout" Target="../slideLayouts/slideLayout2.xml"/><Relationship Id="rId16" Type="http://schemas.openxmlformats.org/officeDocument/2006/relationships/oleObject" Target="../embeddings/oleObject46.bin"/><Relationship Id="rId20" Type="http://schemas.openxmlformats.org/officeDocument/2006/relationships/oleObject" Target="../embeddings/oleObject48.bin"/><Relationship Id="rId1" Type="http://schemas.openxmlformats.org/officeDocument/2006/relationships/vmlDrawing" Target="../drawings/vmlDrawing13.vml"/><Relationship Id="rId6" Type="http://schemas.openxmlformats.org/officeDocument/2006/relationships/oleObject" Target="../embeddings/oleObject41.bin"/><Relationship Id="rId11" Type="http://schemas.openxmlformats.org/officeDocument/2006/relationships/image" Target="../media/image33.wmf"/><Relationship Id="rId5" Type="http://schemas.openxmlformats.org/officeDocument/2006/relationships/image" Target="../media/image28.wmf"/><Relationship Id="rId15" Type="http://schemas.openxmlformats.org/officeDocument/2006/relationships/image" Target="../media/image35.wmf"/><Relationship Id="rId23" Type="http://schemas.openxmlformats.org/officeDocument/2006/relationships/image" Target="../media/image30.wmf"/><Relationship Id="rId10" Type="http://schemas.openxmlformats.org/officeDocument/2006/relationships/oleObject" Target="../embeddings/oleObject43.bin"/><Relationship Id="rId19" Type="http://schemas.openxmlformats.org/officeDocument/2006/relationships/image" Target="../media/image10.wmf"/><Relationship Id="rId4" Type="http://schemas.openxmlformats.org/officeDocument/2006/relationships/oleObject" Target="../embeddings/oleObject40.bin"/><Relationship Id="rId9" Type="http://schemas.openxmlformats.org/officeDocument/2006/relationships/image" Target="../media/image32.wmf"/><Relationship Id="rId14" Type="http://schemas.openxmlformats.org/officeDocument/2006/relationships/oleObject" Target="../embeddings/oleObject45.bin"/><Relationship Id="rId22" Type="http://schemas.openxmlformats.org/officeDocument/2006/relationships/oleObject" Target="../embeddings/oleObject49.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image" Target="../media/image34.wmf"/><Relationship Id="rId18" Type="http://schemas.openxmlformats.org/officeDocument/2006/relationships/oleObject" Target="../embeddings/oleObject57.bin"/><Relationship Id="rId3" Type="http://schemas.openxmlformats.org/officeDocument/2006/relationships/notesSlide" Target="../notesSlides/notesSlide26.xml"/><Relationship Id="rId21" Type="http://schemas.openxmlformats.org/officeDocument/2006/relationships/image" Target="../media/image29.wmf"/><Relationship Id="rId7" Type="http://schemas.openxmlformats.org/officeDocument/2006/relationships/image" Target="../media/image31.wmf"/><Relationship Id="rId12" Type="http://schemas.openxmlformats.org/officeDocument/2006/relationships/oleObject" Target="../embeddings/oleObject54.bin"/><Relationship Id="rId17" Type="http://schemas.openxmlformats.org/officeDocument/2006/relationships/image" Target="../media/image9.wmf"/><Relationship Id="rId2" Type="http://schemas.openxmlformats.org/officeDocument/2006/relationships/slideLayout" Target="../slideLayouts/slideLayout2.xml"/><Relationship Id="rId16" Type="http://schemas.openxmlformats.org/officeDocument/2006/relationships/oleObject" Target="../embeddings/oleObject56.bin"/><Relationship Id="rId20" Type="http://schemas.openxmlformats.org/officeDocument/2006/relationships/oleObject" Target="../embeddings/oleObject58.bin"/><Relationship Id="rId1" Type="http://schemas.openxmlformats.org/officeDocument/2006/relationships/vmlDrawing" Target="../drawings/vmlDrawing14.vml"/><Relationship Id="rId6" Type="http://schemas.openxmlformats.org/officeDocument/2006/relationships/oleObject" Target="../embeddings/oleObject51.bin"/><Relationship Id="rId11" Type="http://schemas.openxmlformats.org/officeDocument/2006/relationships/image" Target="../media/image37.wmf"/><Relationship Id="rId5" Type="http://schemas.openxmlformats.org/officeDocument/2006/relationships/image" Target="../media/image28.wmf"/><Relationship Id="rId15" Type="http://schemas.openxmlformats.org/officeDocument/2006/relationships/image" Target="../media/image35.wmf"/><Relationship Id="rId23" Type="http://schemas.openxmlformats.org/officeDocument/2006/relationships/image" Target="../media/image30.wmf"/><Relationship Id="rId10" Type="http://schemas.openxmlformats.org/officeDocument/2006/relationships/oleObject" Target="../embeddings/oleObject53.bin"/><Relationship Id="rId19" Type="http://schemas.openxmlformats.org/officeDocument/2006/relationships/image" Target="../media/image10.wmf"/><Relationship Id="rId4" Type="http://schemas.openxmlformats.org/officeDocument/2006/relationships/oleObject" Target="../embeddings/oleObject50.bin"/><Relationship Id="rId9" Type="http://schemas.openxmlformats.org/officeDocument/2006/relationships/image" Target="../media/image36.wmf"/><Relationship Id="rId14" Type="http://schemas.openxmlformats.org/officeDocument/2006/relationships/oleObject" Target="../embeddings/oleObject55.bin"/><Relationship Id="rId22" Type="http://schemas.openxmlformats.org/officeDocument/2006/relationships/oleObject" Target="../embeddings/oleObject59.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image" Target="../media/image16.wmf"/><Relationship Id="rId3" Type="http://schemas.openxmlformats.org/officeDocument/2006/relationships/notesSlide" Target="../notesSlides/notesSlide28.xml"/><Relationship Id="rId7" Type="http://schemas.openxmlformats.org/officeDocument/2006/relationships/image" Target="../media/image13.wmf"/><Relationship Id="rId12"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61.bin"/><Relationship Id="rId11" Type="http://schemas.openxmlformats.org/officeDocument/2006/relationships/image" Target="../media/image15.wmf"/><Relationship Id="rId5" Type="http://schemas.openxmlformats.org/officeDocument/2006/relationships/image" Target="../media/image38.wmf"/><Relationship Id="rId15" Type="http://schemas.openxmlformats.org/officeDocument/2006/relationships/image" Target="../media/image39.wmf"/><Relationship Id="rId10" Type="http://schemas.openxmlformats.org/officeDocument/2006/relationships/oleObject" Target="../embeddings/oleObject63.bin"/><Relationship Id="rId4" Type="http://schemas.openxmlformats.org/officeDocument/2006/relationships/oleObject" Target="../embeddings/oleObject60.bin"/><Relationship Id="rId9" Type="http://schemas.openxmlformats.org/officeDocument/2006/relationships/image" Target="../media/image14.wmf"/><Relationship Id="rId14" Type="http://schemas.openxmlformats.org/officeDocument/2006/relationships/oleObject" Target="../embeddings/oleObject65.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68.bin"/><Relationship Id="rId13" Type="http://schemas.openxmlformats.org/officeDocument/2006/relationships/image" Target="../media/image42.wmf"/><Relationship Id="rId18" Type="http://schemas.openxmlformats.org/officeDocument/2006/relationships/oleObject" Target="../embeddings/oleObject73.bin"/><Relationship Id="rId3" Type="http://schemas.openxmlformats.org/officeDocument/2006/relationships/notesSlide" Target="../notesSlides/notesSlide29.xml"/><Relationship Id="rId21" Type="http://schemas.openxmlformats.org/officeDocument/2006/relationships/image" Target="../media/image12.wmf"/><Relationship Id="rId7" Type="http://schemas.openxmlformats.org/officeDocument/2006/relationships/image" Target="../media/image27.wmf"/><Relationship Id="rId12" Type="http://schemas.openxmlformats.org/officeDocument/2006/relationships/oleObject" Target="../embeddings/oleObject70.bin"/><Relationship Id="rId17" Type="http://schemas.openxmlformats.org/officeDocument/2006/relationships/image" Target="../media/image10.wmf"/><Relationship Id="rId2" Type="http://schemas.openxmlformats.org/officeDocument/2006/relationships/slideLayout" Target="../slideLayouts/slideLayout2.xml"/><Relationship Id="rId16" Type="http://schemas.openxmlformats.org/officeDocument/2006/relationships/oleObject" Target="../embeddings/oleObject72.bin"/><Relationship Id="rId20" Type="http://schemas.openxmlformats.org/officeDocument/2006/relationships/oleObject" Target="../embeddings/oleObject74.bin"/><Relationship Id="rId1" Type="http://schemas.openxmlformats.org/officeDocument/2006/relationships/vmlDrawing" Target="../drawings/vmlDrawing16.vml"/><Relationship Id="rId6" Type="http://schemas.openxmlformats.org/officeDocument/2006/relationships/oleObject" Target="../embeddings/oleObject67.bin"/><Relationship Id="rId11" Type="http://schemas.openxmlformats.org/officeDocument/2006/relationships/image" Target="../media/image41.wmf"/><Relationship Id="rId5" Type="http://schemas.openxmlformats.org/officeDocument/2006/relationships/image" Target="../media/image19.wmf"/><Relationship Id="rId15" Type="http://schemas.openxmlformats.org/officeDocument/2006/relationships/image" Target="../media/image9.wmf"/><Relationship Id="rId10" Type="http://schemas.openxmlformats.org/officeDocument/2006/relationships/oleObject" Target="../embeddings/oleObject69.bin"/><Relationship Id="rId19" Type="http://schemas.openxmlformats.org/officeDocument/2006/relationships/image" Target="../media/image11.wmf"/><Relationship Id="rId4" Type="http://schemas.openxmlformats.org/officeDocument/2006/relationships/oleObject" Target="../embeddings/oleObject66.bin"/><Relationship Id="rId9" Type="http://schemas.openxmlformats.org/officeDocument/2006/relationships/image" Target="../media/image40.wmf"/><Relationship Id="rId14" Type="http://schemas.openxmlformats.org/officeDocument/2006/relationships/oleObject" Target="../embeddings/oleObject71.bin"/></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18" Type="http://schemas.openxmlformats.org/officeDocument/2006/relationships/oleObject" Target="../embeddings/oleObject9.bin"/><Relationship Id="rId3" Type="http://schemas.openxmlformats.org/officeDocument/2006/relationships/notesSlide" Target="../notesSlides/notesSlide5.xml"/><Relationship Id="rId21" Type="http://schemas.openxmlformats.org/officeDocument/2006/relationships/image" Target="../media/image12.wmf"/><Relationship Id="rId7" Type="http://schemas.openxmlformats.org/officeDocument/2006/relationships/image" Target="../media/image5.wmf"/><Relationship Id="rId12" Type="http://schemas.openxmlformats.org/officeDocument/2006/relationships/oleObject" Target="../embeddings/oleObject6.bin"/><Relationship Id="rId17" Type="http://schemas.openxmlformats.org/officeDocument/2006/relationships/image" Target="../media/image10.wmf"/><Relationship Id="rId2" Type="http://schemas.openxmlformats.org/officeDocument/2006/relationships/slideLayout" Target="../slideLayouts/slideLayout2.xml"/><Relationship Id="rId16" Type="http://schemas.openxmlformats.org/officeDocument/2006/relationships/oleObject" Target="../embeddings/oleObject8.bin"/><Relationship Id="rId20" Type="http://schemas.openxmlformats.org/officeDocument/2006/relationships/oleObject" Target="../embeddings/oleObject10.bin"/><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19" Type="http://schemas.openxmlformats.org/officeDocument/2006/relationships/image" Target="../media/image11.wmf"/><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7.wmf"/><Relationship Id="rId3" Type="http://schemas.openxmlformats.org/officeDocument/2006/relationships/notesSlide" Target="../notesSlides/notesSlide6.xml"/><Relationship Id="rId7" Type="http://schemas.openxmlformats.org/officeDocument/2006/relationships/image" Target="../media/image14.wmf"/><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3.wmf"/><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18.wmf"/><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 Formulation of Light Transport </a:t>
            </a:r>
            <a:br>
              <a:rPr lang="en-US" dirty="0" smtClean="0"/>
            </a:br>
            <a:r>
              <a:rPr lang="en-US" dirty="0" smtClean="0"/>
              <a:t/>
            </a:r>
            <a:br>
              <a:rPr lang="en-US" dirty="0" smtClean="0"/>
            </a:br>
            <a:r>
              <a:rPr lang="en-US" dirty="0" smtClean="0"/>
              <a:t/>
            </a:r>
            <a:br>
              <a:rPr lang="en-US" dirty="0" smtClean="0"/>
            </a:br>
            <a:r>
              <a:rPr lang="cs-CZ" dirty="0" smtClean="0"/>
              <a:t/>
            </a:r>
            <a:br>
              <a:rPr lang="cs-CZ" dirty="0" smtClean="0"/>
            </a:br>
            <a:endParaRPr lang="en-US" dirty="0"/>
          </a:p>
        </p:txBody>
      </p:sp>
      <p:sp>
        <p:nvSpPr>
          <p:cNvPr id="3" name="Zástupný symbol pro text 2"/>
          <p:cNvSpPr>
            <a:spLocks noGrp="1"/>
          </p:cNvSpPr>
          <p:nvPr>
            <p:ph type="body" idx="1"/>
          </p:nvPr>
        </p:nvSpPr>
        <p:spPr/>
        <p:txBody>
          <a:bodyPr/>
          <a:lstStyle/>
          <a:p>
            <a:pPr algn="ctr"/>
            <a:r>
              <a:rPr lang="cs-CZ" sz="3200" b="1" dirty="0" smtClean="0">
                <a:solidFill>
                  <a:schemeClr val="tx2"/>
                </a:solidFill>
              </a:rPr>
              <a:t>Jaroslav Křivánek</a:t>
            </a:r>
          </a:p>
          <a:p>
            <a:pPr algn="ctr"/>
            <a:r>
              <a:rPr lang="en-US" dirty="0" smtClean="0">
                <a:solidFill>
                  <a:schemeClr val="tx2"/>
                </a:solidFill>
              </a:rPr>
              <a:t>Charles University in Prague</a:t>
            </a:r>
          </a:p>
          <a:p>
            <a:pPr algn="ctr"/>
            <a:r>
              <a:rPr lang="en-US" dirty="0" smtClean="0">
                <a:solidFill>
                  <a:schemeClr val="tx2"/>
                </a:solidFill>
              </a:rPr>
              <a:t>http://cgg.mff.cuni.cz/~jaroslav/</a:t>
            </a:r>
          </a:p>
          <a:p>
            <a:endParaRPr lang="cs-CZ" dirty="0" smtClean="0"/>
          </a:p>
          <a:p>
            <a:endParaRPr lang="cs-CZ" dirty="0" smtClean="0"/>
          </a:p>
          <a:p>
            <a:endParaRPr lang="cs-CZ" dirty="0" smtClean="0"/>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a:t>
            </a:r>
            <a:r>
              <a:rPr lang="cs-CZ" dirty="0" smtClean="0"/>
              <a:t/>
            </a:r>
            <a:br>
              <a:rPr lang="cs-CZ" dirty="0" smtClean="0"/>
            </a:br>
            <a:endParaRPr lang="cs-CZ" dirty="0"/>
          </a:p>
        </p:txBody>
      </p:sp>
      <p:grpSp>
        <p:nvGrpSpPr>
          <p:cNvPr id="57" name="Skupina 56"/>
          <p:cNvGrpSpPr/>
          <p:nvPr/>
        </p:nvGrpSpPr>
        <p:grpSpPr>
          <a:xfrm>
            <a:off x="2804978" y="2281895"/>
            <a:ext cx="3534044" cy="2227225"/>
            <a:chOff x="677916" y="1700808"/>
            <a:chExt cx="3534044" cy="2227225"/>
          </a:xfrm>
        </p:grpSpPr>
        <p:sp>
          <p:nvSpPr>
            <p:cNvPr id="10" name="Obdélník 9"/>
            <p:cNvSpPr/>
            <p:nvPr/>
          </p:nvSpPr>
          <p:spPr>
            <a:xfrm>
              <a:off x="971600" y="1700808"/>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7828" name="Object 4"/>
            <p:cNvGraphicFramePr>
              <a:graphicFrameLocks noChangeAspect="1"/>
            </p:cNvGraphicFramePr>
            <p:nvPr/>
          </p:nvGraphicFramePr>
          <p:xfrm>
            <a:off x="1043608" y="1772816"/>
            <a:ext cx="3081338" cy="730250"/>
          </p:xfrm>
          <a:graphic>
            <a:graphicData uri="http://schemas.openxmlformats.org/presentationml/2006/ole">
              <mc:AlternateContent xmlns:mc="http://schemas.openxmlformats.org/markup-compatibility/2006">
                <mc:Choice xmlns:v="urn:schemas-microsoft-com:vml" Requires="v">
                  <p:oleObj spid="_x0000_s157707" name="Rovnice" r:id="rId4" imgW="1206500" imgH="292100" progId="Equation.3">
                    <p:embed/>
                  </p:oleObj>
                </mc:Choice>
                <mc:Fallback>
                  <p:oleObj name="Rovnice" r:id="rId4" imgW="1206500" imgH="292100" progId="Equation.3">
                    <p:embed/>
                    <p:pic>
                      <p:nvPicPr>
                        <p:cNvPr id="0" name="Picture 3"/>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1043608" y="1772816"/>
                          <a:ext cx="3081338" cy="730250"/>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miter lim="800000"/>
                              <a:headEnd/>
                              <a:tailEnd/>
                            </a14:hiddenLine>
                          </a:ext>
                        </a:extLst>
                      </p:spPr>
                    </p:pic>
                  </p:oleObj>
                </mc:Fallback>
              </mc:AlternateContent>
            </a:graphicData>
          </a:graphic>
        </p:graphicFrame>
        <p:cxnSp>
          <p:nvCxnSpPr>
            <p:cNvPr id="14" name="Přímá spojovací čára 13"/>
            <p:cNvCxnSpPr/>
            <p:nvPr/>
          </p:nvCxnSpPr>
          <p:spPr>
            <a:xfrm>
              <a:off x="1043608" y="2420888"/>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rot="18481350">
              <a:off x="223625" y="2843669"/>
              <a:ext cx="1277914" cy="369332"/>
            </a:xfrm>
            <a:prstGeom prst="rect">
              <a:avLst/>
            </a:prstGeom>
            <a:noFill/>
          </p:spPr>
          <p:txBody>
            <a:bodyPr wrap="none" rtlCol="0">
              <a:spAutoFit/>
            </a:bodyPr>
            <a:lstStyle/>
            <a:p>
              <a:r>
                <a:rPr lang="en-US" dirty="0" smtClean="0">
                  <a:solidFill>
                    <a:schemeClr val="accent1"/>
                  </a:solidFill>
                  <a:latin typeface="+mn-lt"/>
                </a:rPr>
                <a:t>pixel value</a:t>
              </a:r>
              <a:endParaRPr lang="cs-CZ" dirty="0" smtClean="0">
                <a:solidFill>
                  <a:schemeClr val="accent1"/>
                </a:solidFill>
                <a:latin typeface="+mn-lt"/>
              </a:endParaRPr>
            </a:p>
          </p:txBody>
        </p:sp>
        <p:cxnSp>
          <p:nvCxnSpPr>
            <p:cNvPr id="16" name="Přímá spojovací čára 15"/>
            <p:cNvCxnSpPr/>
            <p:nvPr/>
          </p:nvCxnSpPr>
          <p:spPr>
            <a:xfrm>
              <a:off x="1779056" y="2492896"/>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Přímá spojovací čára 19"/>
            <p:cNvCxnSpPr/>
            <p:nvPr/>
          </p:nvCxnSpPr>
          <p:spPr>
            <a:xfrm>
              <a:off x="2195736" y="2420888"/>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rot="18481350">
              <a:off x="1131120" y="2793458"/>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3" name="TextovéPole 22"/>
            <p:cNvSpPr txBox="1"/>
            <p:nvPr/>
          </p:nvSpPr>
          <p:spPr>
            <a:xfrm rot="18481350">
              <a:off x="1584858" y="2851295"/>
              <a:ext cx="1507144" cy="646331"/>
            </a:xfrm>
            <a:prstGeom prst="rect">
              <a:avLst/>
            </a:prstGeom>
            <a:noFill/>
          </p:spPr>
          <p:txBody>
            <a:bodyPr wrap="none" rtlCol="0">
              <a:spAutoFit/>
            </a:bodyPr>
            <a:lstStyle/>
            <a:p>
              <a:pPr algn="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grpSp>
      <p:sp>
        <p:nvSpPr>
          <p:cNvPr id="13" name="Zástupný symbol pro číslo snímku 12"/>
          <p:cNvSpPr>
            <a:spLocks noGrp="1"/>
          </p:cNvSpPr>
          <p:nvPr>
            <p:ph type="sldNum" sz="quarter" idx="12"/>
          </p:nvPr>
        </p:nvSpPr>
        <p:spPr/>
        <p:txBody>
          <a:bodyPr/>
          <a:lstStyle/>
          <a:p>
            <a:pPr>
              <a:defRPr/>
            </a:pPr>
            <a:fld id="{81494967-73EE-4A75-A827-47B02327E019}" type="slidenum">
              <a:rPr lang="en-US" altLang="en-US" smtClean="0"/>
              <a:pPr>
                <a:defRPr/>
              </a:pPr>
              <a:t>10</a:t>
            </a:fld>
            <a:endParaRPr lang="en-US" altLang="en-US"/>
          </a:p>
        </p:txBody>
      </p:sp>
      <p:sp>
        <p:nvSpPr>
          <p:cNvPr id="19" name="Zástupný symbol pro zápatí 18"/>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Rendering :</a:t>
            </a:r>
            <a:br>
              <a:rPr lang="en-US" dirty="0" smtClean="0"/>
            </a:br>
            <a:r>
              <a:rPr lang="en-US" dirty="0" smtClean="0"/>
              <a:t/>
            </a:r>
            <a:br>
              <a:rPr lang="en-US" dirty="0" smtClean="0"/>
            </a:br>
            <a:r>
              <a:rPr lang="en-US" dirty="0" smtClean="0"/>
              <a:t> Evaluating the path integral</a:t>
            </a:r>
            <a:endParaRPr lang="en-US" dirty="0"/>
          </a:p>
        </p:txBody>
      </p:sp>
      <p:sp>
        <p:nvSpPr>
          <p:cNvPr id="3" name="Zástupný symbol pro text 2"/>
          <p:cNvSpPr>
            <a:spLocks noGrp="1"/>
          </p:cNvSpPr>
          <p:nvPr>
            <p:ph type="body" idx="1"/>
          </p:nvPr>
        </p:nvSpPr>
        <p:spPr/>
        <p:txBody>
          <a:bodyPr/>
          <a:lstStyle/>
          <a:p>
            <a:endParaRPr lang="cs-CZ" dirty="0" smtClean="0"/>
          </a:p>
          <a:p>
            <a:endParaRPr lang="cs-CZ" dirty="0" smtClean="0"/>
          </a:p>
          <a:p>
            <a:endParaRPr lang="cs-CZ" dirty="0" smtClean="0"/>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a:t>
            </a:r>
            <a:r>
              <a:rPr lang="cs-CZ" dirty="0" smtClean="0"/>
              <a:t/>
            </a:r>
            <a:br>
              <a:rPr lang="cs-CZ" dirty="0" smtClean="0"/>
            </a:br>
            <a:endParaRPr lang="cs-CZ" dirty="0"/>
          </a:p>
        </p:txBody>
      </p:sp>
      <p:grpSp>
        <p:nvGrpSpPr>
          <p:cNvPr id="3" name="Skupina 56"/>
          <p:cNvGrpSpPr/>
          <p:nvPr/>
        </p:nvGrpSpPr>
        <p:grpSpPr>
          <a:xfrm>
            <a:off x="2804978" y="2281895"/>
            <a:ext cx="3534044" cy="2227225"/>
            <a:chOff x="677916" y="1700808"/>
            <a:chExt cx="3534044" cy="2227225"/>
          </a:xfrm>
        </p:grpSpPr>
        <p:sp>
          <p:nvSpPr>
            <p:cNvPr id="10" name="Obdélník 9"/>
            <p:cNvSpPr/>
            <p:nvPr/>
          </p:nvSpPr>
          <p:spPr>
            <a:xfrm>
              <a:off x="971600" y="1700808"/>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7828" name="Object 4"/>
            <p:cNvGraphicFramePr>
              <a:graphicFrameLocks noChangeAspect="1"/>
            </p:cNvGraphicFramePr>
            <p:nvPr/>
          </p:nvGraphicFramePr>
          <p:xfrm>
            <a:off x="1043608" y="1772816"/>
            <a:ext cx="3081338" cy="730250"/>
          </p:xfrm>
          <a:graphic>
            <a:graphicData uri="http://schemas.openxmlformats.org/presentationml/2006/ole">
              <mc:AlternateContent xmlns:mc="http://schemas.openxmlformats.org/markup-compatibility/2006">
                <mc:Choice xmlns:v="urn:schemas-microsoft-com:vml" Requires="v">
                  <p:oleObj spid="_x0000_s182282" name="Rovnice" r:id="rId4" imgW="1206500" imgH="292100" progId="Equation.3">
                    <p:embed/>
                  </p:oleObj>
                </mc:Choice>
                <mc:Fallback>
                  <p:oleObj name="Rovnice" r:id="rId4" imgW="1206500" imgH="29210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1043608" y="1772816"/>
                          <a:ext cx="3081338" cy="730250"/>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miter lim="800000"/>
                              <a:headEnd/>
                              <a:tailEnd/>
                            </a14:hiddenLine>
                          </a:ext>
                        </a:extLst>
                      </p:spPr>
                    </p:pic>
                  </p:oleObj>
                </mc:Fallback>
              </mc:AlternateContent>
            </a:graphicData>
          </a:graphic>
        </p:graphicFrame>
        <p:cxnSp>
          <p:nvCxnSpPr>
            <p:cNvPr id="14" name="Přímá spojovací čára 13"/>
            <p:cNvCxnSpPr/>
            <p:nvPr/>
          </p:nvCxnSpPr>
          <p:spPr>
            <a:xfrm>
              <a:off x="1043608" y="2420888"/>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rot="18481350">
              <a:off x="223625" y="2843669"/>
              <a:ext cx="1277914" cy="369332"/>
            </a:xfrm>
            <a:prstGeom prst="rect">
              <a:avLst/>
            </a:prstGeom>
            <a:noFill/>
          </p:spPr>
          <p:txBody>
            <a:bodyPr wrap="none" rtlCol="0">
              <a:spAutoFit/>
            </a:bodyPr>
            <a:lstStyle/>
            <a:p>
              <a:r>
                <a:rPr lang="en-US" dirty="0" smtClean="0">
                  <a:solidFill>
                    <a:schemeClr val="accent1"/>
                  </a:solidFill>
                  <a:latin typeface="+mn-lt"/>
                </a:rPr>
                <a:t>pixel value</a:t>
              </a:r>
              <a:endParaRPr lang="cs-CZ" dirty="0" smtClean="0">
                <a:solidFill>
                  <a:schemeClr val="accent1"/>
                </a:solidFill>
                <a:latin typeface="+mn-lt"/>
              </a:endParaRPr>
            </a:p>
          </p:txBody>
        </p:sp>
        <p:cxnSp>
          <p:nvCxnSpPr>
            <p:cNvPr id="16" name="Přímá spojovací čára 15"/>
            <p:cNvCxnSpPr/>
            <p:nvPr/>
          </p:nvCxnSpPr>
          <p:spPr>
            <a:xfrm>
              <a:off x="1779056" y="2492896"/>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Přímá spojovací čára 19"/>
            <p:cNvCxnSpPr/>
            <p:nvPr/>
          </p:nvCxnSpPr>
          <p:spPr>
            <a:xfrm>
              <a:off x="2195736" y="2420888"/>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rot="18481350">
              <a:off x="1131120" y="2793458"/>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3" name="TextovéPole 22"/>
            <p:cNvSpPr txBox="1"/>
            <p:nvPr/>
          </p:nvSpPr>
          <p:spPr>
            <a:xfrm rot="18481350">
              <a:off x="1584858" y="2851295"/>
              <a:ext cx="1507144" cy="646331"/>
            </a:xfrm>
            <a:prstGeom prst="rect">
              <a:avLst/>
            </a:prstGeom>
            <a:noFill/>
          </p:spPr>
          <p:txBody>
            <a:bodyPr wrap="none" rtlCol="0">
              <a:spAutoFit/>
            </a:bodyPr>
            <a:lstStyle/>
            <a:p>
              <a:pPr algn="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grpSp>
      <p:sp>
        <p:nvSpPr>
          <p:cNvPr id="60" name="Content Placeholder 1"/>
          <p:cNvSpPr txBox="1">
            <a:spLocks/>
          </p:cNvSpPr>
          <p:nvPr/>
        </p:nvSpPr>
        <p:spPr bwMode="auto">
          <a:xfrm>
            <a:off x="457200" y="4581128"/>
            <a:ext cx="8229600" cy="15497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Clr>
                <a:schemeClr val="accent1"/>
              </a:buClr>
              <a:buSzPct val="65000"/>
              <a:buFont typeface="Wingdings" pitchFamily="2" charset="2"/>
              <a:buChar char="n"/>
            </a:pPr>
            <a:r>
              <a:rPr lang="en-US" sz="2400" b="1" dirty="0" smtClean="0">
                <a:latin typeface="+mn-lt"/>
              </a:rPr>
              <a:t>Monte Carlo integration</a:t>
            </a:r>
            <a:endParaRPr lang="cs-CZ" sz="2400" dirty="0" smtClean="0">
              <a:latin typeface="+mn-lt"/>
            </a:endParaRPr>
          </a:p>
        </p:txBody>
      </p:sp>
      <p:sp>
        <p:nvSpPr>
          <p:cNvPr id="17" name="Zástupný symbol pro číslo snímku 16"/>
          <p:cNvSpPr>
            <a:spLocks noGrp="1"/>
          </p:cNvSpPr>
          <p:nvPr>
            <p:ph type="sldNum" sz="quarter" idx="12"/>
          </p:nvPr>
        </p:nvSpPr>
        <p:spPr/>
        <p:txBody>
          <a:bodyPr/>
          <a:lstStyle/>
          <a:p>
            <a:pPr>
              <a:defRPr/>
            </a:pPr>
            <a:fld id="{81494967-73EE-4A75-A827-47B02327E019}" type="slidenum">
              <a:rPr lang="en-US" altLang="en-US" smtClean="0"/>
              <a:pPr>
                <a:defRPr/>
              </a:pPr>
              <a:t>12</a:t>
            </a:fld>
            <a:endParaRPr lang="en-US" altLang="en-US"/>
          </a:p>
        </p:txBody>
      </p:sp>
      <p:sp>
        <p:nvSpPr>
          <p:cNvPr id="21" name="Zástupný symbol pro zápatí 20"/>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Monte Carlo integration</a:t>
            </a:r>
            <a:endParaRPr lang="en-US" dirty="0"/>
          </a:p>
        </p:txBody>
      </p:sp>
      <p:sp>
        <p:nvSpPr>
          <p:cNvPr id="3" name="Zástupný symbol pro obsah 2"/>
          <p:cNvSpPr>
            <a:spLocks noGrp="1"/>
          </p:cNvSpPr>
          <p:nvPr>
            <p:ph idx="1"/>
          </p:nvPr>
        </p:nvSpPr>
        <p:spPr>
          <a:xfrm>
            <a:off x="457200" y="1066800"/>
            <a:ext cx="8435280" cy="5064125"/>
          </a:xfrm>
        </p:spPr>
        <p:txBody>
          <a:bodyPr/>
          <a:lstStyle/>
          <a:p>
            <a:r>
              <a:rPr lang="en-US" dirty="0" smtClean="0"/>
              <a:t>General approach to numerical evaluation of integrals</a:t>
            </a:r>
            <a:endParaRPr lang="en-US" dirty="0"/>
          </a:p>
        </p:txBody>
      </p:sp>
      <p:sp>
        <p:nvSpPr>
          <p:cNvPr id="6" name="Volný tvar 5"/>
          <p:cNvSpPr/>
          <p:nvPr/>
        </p:nvSpPr>
        <p:spPr>
          <a:xfrm>
            <a:off x="487329" y="2309953"/>
            <a:ext cx="4384440" cy="2698560"/>
          </a:xfrm>
          <a:custGeom>
            <a:avLst/>
            <a:gdLst>
              <a:gd name="f0" fmla="val 0"/>
              <a:gd name="f1" fmla="val 1392"/>
              <a:gd name="f2" fmla="val 192"/>
              <a:gd name="f3" fmla="val 816"/>
              <a:gd name="f4" fmla="val 432"/>
              <a:gd name="f5" fmla="val 336"/>
              <a:gd name="f6" fmla="val 720"/>
              <a:gd name="f7" fmla="val 48"/>
              <a:gd name="f8" fmla="val 864"/>
              <a:gd name="f9" fmla="val 960"/>
              <a:gd name="f10" fmla="val 1104"/>
              <a:gd name="f11" fmla="val 1248"/>
              <a:gd name="f12" fmla="val 1536"/>
              <a:gd name="f13" fmla="val 576"/>
              <a:gd name="f14" fmla="val 1680"/>
              <a:gd name="f15" fmla="val 624"/>
              <a:gd name="f16" fmla="val 1824"/>
              <a:gd name="f17" fmla="val 1968"/>
              <a:gd name="f18" fmla="val 528"/>
              <a:gd name="f19" fmla="val 2064"/>
              <a:gd name="f20" fmla="val 480"/>
              <a:gd name="f21" fmla="val 2208"/>
              <a:gd name="f22" fmla="val 2352"/>
              <a:gd name="f23" fmla="val 2448"/>
              <a:gd name="f24" fmla="val 2592"/>
              <a:gd name="f25" fmla="val 2736"/>
              <a:gd name="f26" fmla="val 768"/>
              <a:gd name="f27" fmla="val 2832"/>
              <a:gd name="f28" fmla="val 912"/>
              <a:gd name="f29" fmla="val 2928"/>
              <a:gd name="f30" fmla="val 3024"/>
              <a:gd name="f31" fmla="val 1200"/>
              <a:gd name="f32" fmla="val 3120"/>
              <a:gd name="f33" fmla="val 1920"/>
            </a:gdLst>
            <a:ahLst/>
            <a:cxnLst>
              <a:cxn ang="3cd4">
                <a:pos x="hc" y="t"/>
              </a:cxn>
              <a:cxn ang="0">
                <a:pos x="r" y="vc"/>
              </a:cxn>
              <a:cxn ang="cd4">
                <a:pos x="hc" y="b"/>
              </a:cxn>
              <a:cxn ang="cd2">
                <a:pos x="l" y="vc"/>
              </a:cxn>
            </a:cxnLst>
            <a:rect l="l" t="t" r="r" b="b"/>
            <a:pathLst>
              <a:path w="3121" h="1921">
                <a:moveTo>
                  <a:pt x="f0" y="f1"/>
                </a:moveTo>
                <a:lnTo>
                  <a:pt x="f2" y="f3"/>
                </a:lnTo>
                <a:lnTo>
                  <a:pt x="f4" y="f5"/>
                </a:lnTo>
                <a:lnTo>
                  <a:pt x="f6" y="f7"/>
                </a:lnTo>
                <a:lnTo>
                  <a:pt x="f8" y="f0"/>
                </a:lnTo>
                <a:lnTo>
                  <a:pt x="f9" y="f0"/>
                </a:lnTo>
                <a:lnTo>
                  <a:pt x="f10" y="f7"/>
                </a:lnTo>
                <a:lnTo>
                  <a:pt x="f11" y="f2"/>
                </a:lnTo>
                <a:lnTo>
                  <a:pt x="f1" y="f4"/>
                </a:lnTo>
                <a:lnTo>
                  <a:pt x="f12" y="f13"/>
                </a:lnTo>
                <a:lnTo>
                  <a:pt x="f14" y="f15"/>
                </a:lnTo>
                <a:lnTo>
                  <a:pt x="f16" y="f15"/>
                </a:lnTo>
                <a:lnTo>
                  <a:pt x="f17" y="f18"/>
                </a:lnTo>
                <a:lnTo>
                  <a:pt x="f19" y="f20"/>
                </a:lnTo>
                <a:lnTo>
                  <a:pt x="f21" y="f20"/>
                </a:lnTo>
                <a:lnTo>
                  <a:pt x="f22" y="f20"/>
                </a:lnTo>
                <a:lnTo>
                  <a:pt x="f23" y="f18"/>
                </a:lnTo>
                <a:lnTo>
                  <a:pt x="f24" y="f15"/>
                </a:lnTo>
                <a:lnTo>
                  <a:pt x="f25" y="f26"/>
                </a:lnTo>
                <a:lnTo>
                  <a:pt x="f27" y="f28"/>
                </a:lnTo>
                <a:lnTo>
                  <a:pt x="f29" y="f10"/>
                </a:lnTo>
                <a:lnTo>
                  <a:pt x="f30" y="f31"/>
                </a:lnTo>
                <a:lnTo>
                  <a:pt x="f32" y="f11"/>
                </a:lnTo>
                <a:lnTo>
                  <a:pt x="f32" y="f33"/>
                </a:lnTo>
                <a:lnTo>
                  <a:pt x="f0" y="f33"/>
                </a:lnTo>
                <a:lnTo>
                  <a:pt x="f0" y="f1"/>
                </a:lnTo>
              </a:path>
            </a:pathLst>
          </a:custGeom>
          <a:noFill/>
          <a:ln w="36000">
            <a:solidFill>
              <a:srgbClr val="FFC000"/>
            </a:solidFill>
            <a:prstDash val="solid"/>
            <a:round/>
          </a:ln>
        </p:spPr>
        <p:txBody>
          <a:bodyPr vert="horz" wrap="square" lIns="101520" tIns="58320" rIns="101520" bIns="58320" anchor="t"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sp>
        <p:nvSpPr>
          <p:cNvPr id="7" name="Volný tvar 6"/>
          <p:cNvSpPr/>
          <p:nvPr/>
        </p:nvSpPr>
        <p:spPr>
          <a:xfrm>
            <a:off x="498849" y="1916832"/>
            <a:ext cx="4359960" cy="3079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36000">
            <a:solidFill>
              <a:schemeClr val="tx1"/>
            </a:solidFill>
            <a:prstDash val="solid"/>
            <a:miter/>
          </a:ln>
        </p:spPr>
        <p:txBody>
          <a:bodyPr vert="horz" wrap="none" lIns="95040" tIns="51840" rIns="95040" bIns="51840" anchor="ctr"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nvGrpSpPr>
          <p:cNvPr id="4" name="Group 32"/>
          <p:cNvGrpSpPr/>
          <p:nvPr/>
        </p:nvGrpSpPr>
        <p:grpSpPr>
          <a:xfrm>
            <a:off x="2012649" y="2532432"/>
            <a:ext cx="461600" cy="3058656"/>
            <a:chOff x="1993921" y="2977800"/>
            <a:chExt cx="461600" cy="3058656"/>
          </a:xfrm>
        </p:grpSpPr>
        <p:sp>
          <p:nvSpPr>
            <p:cNvPr id="5" name="Volný tvar 4"/>
            <p:cNvSpPr/>
            <p:nvPr/>
          </p:nvSpPr>
          <p:spPr>
            <a:xfrm>
              <a:off x="199392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1</a:t>
              </a:r>
              <a:endParaRPr lang="cs-CZ" sz="2800" i="0" u="none" strike="noStrike" baseline="-25000" dirty="0">
                <a:ln>
                  <a:noFill/>
                </a:ln>
                <a:latin typeface="Times New Roman" pitchFamily="18"/>
                <a:ea typeface="Lucida Sans Unicode" pitchFamily="2"/>
                <a:cs typeface="Tahoma" pitchFamily="2"/>
              </a:endParaRPr>
            </a:p>
          </p:txBody>
        </p:sp>
        <p:sp>
          <p:nvSpPr>
            <p:cNvPr id="8" name="Přímá spojovací čára 7"/>
            <p:cNvSpPr/>
            <p:nvPr/>
          </p:nvSpPr>
          <p:spPr>
            <a:xfrm flipV="1">
              <a:off x="2154481" y="2977800"/>
              <a:ext cx="0" cy="2480041"/>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sp>
        <p:nvSpPr>
          <p:cNvPr id="9" name="Volný tvar 8"/>
          <p:cNvSpPr/>
          <p:nvPr/>
        </p:nvSpPr>
        <p:spPr>
          <a:xfrm>
            <a:off x="3902289" y="2435953"/>
            <a:ext cx="720774"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1" u="none" strike="noStrike" dirty="0">
                <a:ln>
                  <a:noFill/>
                </a:ln>
                <a:solidFill>
                  <a:srgbClr val="FFC000"/>
                </a:solidFill>
                <a:latin typeface="Times New Roman" pitchFamily="18"/>
                <a:ea typeface="Lucida Sans Unicode" pitchFamily="2"/>
                <a:cs typeface="Tahoma" pitchFamily="2"/>
              </a:rPr>
              <a:t>f</a:t>
            </a:r>
            <a:r>
              <a:rPr lang="cs-CZ" sz="2800" i="0" u="none" strike="noStrike" dirty="0">
                <a:ln>
                  <a:noFill/>
                </a:ln>
                <a:solidFill>
                  <a:srgbClr val="FFC000"/>
                </a:solidFill>
                <a:latin typeface="Times New Roman" pitchFamily="18"/>
                <a:ea typeface="Lucida Sans Unicode" pitchFamily="2"/>
                <a:cs typeface="Tahoma" pitchFamily="2"/>
              </a:rPr>
              <a:t>(</a:t>
            </a:r>
            <a:r>
              <a:rPr lang="cs-CZ" sz="2800" b="1" i="0" u="none" strike="noStrike" dirty="0">
                <a:ln>
                  <a:noFill/>
                </a:ln>
                <a:solidFill>
                  <a:srgbClr val="FFC000"/>
                </a:solidFill>
                <a:latin typeface="Times New Roman" pitchFamily="18"/>
                <a:ea typeface="Lucida Sans Unicode" pitchFamily="2"/>
                <a:cs typeface="Tahoma" pitchFamily="2"/>
              </a:rPr>
              <a:t>x</a:t>
            </a:r>
            <a:r>
              <a:rPr lang="cs-CZ" sz="2800" i="0" u="none" strike="noStrike" dirty="0">
                <a:ln>
                  <a:noFill/>
                </a:ln>
                <a:solidFill>
                  <a:srgbClr val="FFC000"/>
                </a:solidFill>
                <a:latin typeface="Times New Roman" pitchFamily="18"/>
                <a:ea typeface="Lucida Sans Unicode" pitchFamily="2"/>
                <a:cs typeface="Tahoma" pitchFamily="2"/>
              </a:rPr>
              <a:t>)</a:t>
            </a:r>
          </a:p>
        </p:txBody>
      </p:sp>
      <p:sp>
        <p:nvSpPr>
          <p:cNvPr id="10" name="Volný tvar 9"/>
          <p:cNvSpPr/>
          <p:nvPr/>
        </p:nvSpPr>
        <p:spPr>
          <a:xfrm>
            <a:off x="323528" y="5088793"/>
            <a:ext cx="362021"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0" u="none" strike="noStrike" dirty="0">
                <a:ln>
                  <a:noFill/>
                </a:ln>
                <a:latin typeface="Times New Roman" pitchFamily="18"/>
                <a:ea typeface="Lucida Sans Unicode" pitchFamily="2"/>
                <a:cs typeface="Tahoma" pitchFamily="2"/>
              </a:rPr>
              <a:t>0</a:t>
            </a:r>
          </a:p>
        </p:txBody>
      </p:sp>
      <p:sp>
        <p:nvSpPr>
          <p:cNvPr id="11" name="Volný tvar 10"/>
          <p:cNvSpPr/>
          <p:nvPr/>
        </p:nvSpPr>
        <p:spPr>
          <a:xfrm>
            <a:off x="4683849" y="5088793"/>
            <a:ext cx="362021"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0" u="none" strike="noStrike" dirty="0">
                <a:ln>
                  <a:noFill/>
                </a:ln>
                <a:latin typeface="Times New Roman" pitchFamily="18"/>
                <a:ea typeface="Lucida Sans Unicode" pitchFamily="2"/>
                <a:cs typeface="Tahoma" pitchFamily="2"/>
              </a:rPr>
              <a:t>1</a:t>
            </a:r>
          </a:p>
        </p:txBody>
      </p:sp>
      <p:grpSp>
        <p:nvGrpSpPr>
          <p:cNvPr id="24" name="Group 38"/>
          <p:cNvGrpSpPr/>
          <p:nvPr/>
        </p:nvGrpSpPr>
        <p:grpSpPr>
          <a:xfrm>
            <a:off x="487329" y="3725833"/>
            <a:ext cx="4384440" cy="810719"/>
            <a:chOff x="468601" y="4171201"/>
            <a:chExt cx="4384440" cy="810719"/>
          </a:xfrm>
        </p:grpSpPr>
        <p:sp>
          <p:nvSpPr>
            <p:cNvPr id="12" name="Volný tvar 11"/>
            <p:cNvSpPr/>
            <p:nvPr/>
          </p:nvSpPr>
          <p:spPr>
            <a:xfrm>
              <a:off x="468601" y="4171201"/>
              <a:ext cx="4384440" cy="810719"/>
            </a:xfrm>
            <a:custGeom>
              <a:avLst/>
              <a:gdLst>
                <a:gd name="f0" fmla="val 0"/>
                <a:gd name="f1" fmla="val 576"/>
                <a:gd name="f2" fmla="val 336"/>
                <a:gd name="f3" fmla="val 288"/>
                <a:gd name="f4" fmla="val 624"/>
                <a:gd name="f5" fmla="val 96"/>
                <a:gd name="f6" fmla="val 864"/>
                <a:gd name="f7" fmla="val 1104"/>
                <a:gd name="f8" fmla="val 1392"/>
                <a:gd name="f9" fmla="val 48"/>
                <a:gd name="f10" fmla="val 1677"/>
                <a:gd name="f11" fmla="val 86"/>
                <a:gd name="f12" fmla="val 1872"/>
                <a:gd name="f13" fmla="val 2109"/>
                <a:gd name="f14" fmla="val 102"/>
                <a:gd name="f15" fmla="val 2307"/>
                <a:gd name="f16" fmla="val 115"/>
                <a:gd name="f17" fmla="val 2496"/>
                <a:gd name="f18" fmla="val 144"/>
                <a:gd name="f19" fmla="val 2832"/>
                <a:gd name="f20" fmla="val 240"/>
                <a:gd name="f21" fmla="val 3072"/>
                <a:gd name="f22" fmla="val 3120"/>
              </a:gdLst>
              <a:ahLst/>
              <a:cxnLst>
                <a:cxn ang="3cd4">
                  <a:pos x="hc" y="t"/>
                </a:cxn>
                <a:cxn ang="0">
                  <a:pos x="r" y="vc"/>
                </a:cxn>
                <a:cxn ang="cd4">
                  <a:pos x="hc" y="b"/>
                </a:cxn>
                <a:cxn ang="cd2">
                  <a:pos x="l" y="vc"/>
                </a:cxn>
              </a:cxnLst>
              <a:rect l="l" t="t" r="r" b="b"/>
              <a:pathLst>
                <a:path w="3121" h="577">
                  <a:moveTo>
                    <a:pt x="f0" y="f1"/>
                  </a:moveTo>
                  <a:lnTo>
                    <a:pt x="f2" y="f3"/>
                  </a:lnTo>
                  <a:lnTo>
                    <a:pt x="f4" y="f5"/>
                  </a:lnTo>
                  <a:lnTo>
                    <a:pt x="f6" y="f0"/>
                  </a:lnTo>
                  <a:lnTo>
                    <a:pt x="f7" y="f0"/>
                  </a:lnTo>
                  <a:lnTo>
                    <a:pt x="f8" y="f9"/>
                  </a:lnTo>
                  <a:lnTo>
                    <a:pt x="f10" y="f11"/>
                  </a:lnTo>
                  <a:lnTo>
                    <a:pt x="f12" y="f5"/>
                  </a:lnTo>
                  <a:lnTo>
                    <a:pt x="f13" y="f14"/>
                  </a:lnTo>
                  <a:lnTo>
                    <a:pt x="f15" y="f16"/>
                  </a:lnTo>
                  <a:lnTo>
                    <a:pt x="f17" y="f18"/>
                  </a:lnTo>
                  <a:lnTo>
                    <a:pt x="f19" y="f20"/>
                  </a:lnTo>
                  <a:lnTo>
                    <a:pt x="f21" y="f3"/>
                  </a:lnTo>
                  <a:lnTo>
                    <a:pt x="f22" y="f3"/>
                  </a:lnTo>
                </a:path>
              </a:pathLst>
            </a:custGeom>
            <a:noFill/>
            <a:ln w="36000">
              <a:solidFill>
                <a:schemeClr val="accent1"/>
              </a:solidFill>
              <a:prstDash val="solid"/>
              <a:round/>
            </a:ln>
          </p:spPr>
          <p:txBody>
            <a:bodyPr vert="horz" wrap="square" lIns="95400" tIns="52200" rIns="95400" bIns="52200" anchor="t"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sp>
          <p:nvSpPr>
            <p:cNvPr id="13" name="Volný tvar 12"/>
            <p:cNvSpPr/>
            <p:nvPr/>
          </p:nvSpPr>
          <p:spPr>
            <a:xfrm>
              <a:off x="3955561" y="4445881"/>
              <a:ext cx="800859"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1" u="none" strike="noStrike" dirty="0">
                  <a:ln>
                    <a:noFill/>
                  </a:ln>
                  <a:solidFill>
                    <a:schemeClr val="accent1"/>
                  </a:solidFill>
                  <a:latin typeface="Times New Roman" pitchFamily="18"/>
                  <a:ea typeface="Lucida Sans Unicode" pitchFamily="2"/>
                  <a:cs typeface="Tahoma" pitchFamily="2"/>
                </a:rPr>
                <a:t>p</a:t>
              </a:r>
              <a:r>
                <a:rPr lang="cs-CZ" sz="2800" i="0" u="none" strike="noStrike" dirty="0">
                  <a:ln>
                    <a:noFill/>
                  </a:ln>
                  <a:solidFill>
                    <a:schemeClr val="accent1"/>
                  </a:solidFill>
                  <a:latin typeface="Times New Roman" pitchFamily="18"/>
                  <a:ea typeface="Lucida Sans Unicode" pitchFamily="2"/>
                  <a:cs typeface="Tahoma" pitchFamily="2"/>
                </a:rPr>
                <a:t>(</a:t>
              </a:r>
              <a:r>
                <a:rPr lang="cs-CZ" sz="2800" b="1" i="0" u="none" strike="noStrike" dirty="0">
                  <a:ln>
                    <a:noFill/>
                  </a:ln>
                  <a:solidFill>
                    <a:schemeClr val="accent1"/>
                  </a:solidFill>
                  <a:latin typeface="Times New Roman" pitchFamily="18"/>
                  <a:ea typeface="Lucida Sans Unicode" pitchFamily="2"/>
                  <a:cs typeface="Tahoma" pitchFamily="2"/>
                </a:rPr>
                <a:t>x</a:t>
              </a:r>
              <a:r>
                <a:rPr lang="cs-CZ" sz="2800" i="0" u="none" strike="noStrike" dirty="0">
                  <a:ln>
                    <a:noFill/>
                  </a:ln>
                  <a:solidFill>
                    <a:schemeClr val="accent1"/>
                  </a:solidFill>
                  <a:latin typeface="Times New Roman" pitchFamily="18"/>
                  <a:ea typeface="Lucida Sans Unicode" pitchFamily="2"/>
                  <a:cs typeface="Tahoma" pitchFamily="2"/>
                </a:rPr>
                <a:t>)</a:t>
              </a:r>
            </a:p>
          </p:txBody>
        </p:sp>
      </p:grpSp>
      <p:grpSp>
        <p:nvGrpSpPr>
          <p:cNvPr id="25" name="Group 36"/>
          <p:cNvGrpSpPr/>
          <p:nvPr/>
        </p:nvGrpSpPr>
        <p:grpSpPr>
          <a:xfrm>
            <a:off x="3091568" y="3027793"/>
            <a:ext cx="461600" cy="2563295"/>
            <a:chOff x="3072840" y="3473161"/>
            <a:chExt cx="461600" cy="2563295"/>
          </a:xfrm>
        </p:grpSpPr>
        <p:sp>
          <p:nvSpPr>
            <p:cNvPr id="14" name="Volný tvar 13"/>
            <p:cNvSpPr/>
            <p:nvPr/>
          </p:nvSpPr>
          <p:spPr>
            <a:xfrm>
              <a:off x="3072840"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2</a:t>
              </a:r>
              <a:endParaRPr lang="cs-CZ" sz="2800" i="0" u="none" strike="noStrike" baseline="-25000" dirty="0">
                <a:ln>
                  <a:noFill/>
                </a:ln>
                <a:latin typeface="Times New Roman" pitchFamily="18"/>
                <a:ea typeface="Lucida Sans Unicode" pitchFamily="2"/>
                <a:cs typeface="Tahoma" pitchFamily="2"/>
              </a:endParaRPr>
            </a:p>
          </p:txBody>
        </p:sp>
        <p:sp>
          <p:nvSpPr>
            <p:cNvPr id="15" name="Přímá spojovací čára 14"/>
            <p:cNvSpPr/>
            <p:nvPr/>
          </p:nvSpPr>
          <p:spPr>
            <a:xfrm flipV="1">
              <a:off x="3300721" y="3473161"/>
              <a:ext cx="0" cy="198324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27" name="Group 34"/>
          <p:cNvGrpSpPr/>
          <p:nvPr/>
        </p:nvGrpSpPr>
        <p:grpSpPr>
          <a:xfrm>
            <a:off x="1675689" y="2332633"/>
            <a:ext cx="461600" cy="3258455"/>
            <a:chOff x="1656961" y="2778001"/>
            <a:chExt cx="461600" cy="3258455"/>
          </a:xfrm>
        </p:grpSpPr>
        <p:sp>
          <p:nvSpPr>
            <p:cNvPr id="16" name="Volný tvar 15"/>
            <p:cNvSpPr/>
            <p:nvPr/>
          </p:nvSpPr>
          <p:spPr>
            <a:xfrm>
              <a:off x="165696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3</a:t>
              </a:r>
              <a:endParaRPr lang="cs-CZ" sz="2800" i="0" u="none" strike="noStrike" baseline="-25000" dirty="0">
                <a:ln>
                  <a:noFill/>
                </a:ln>
                <a:latin typeface="Times New Roman" pitchFamily="18"/>
                <a:ea typeface="Lucida Sans Unicode" pitchFamily="2"/>
                <a:cs typeface="Tahoma" pitchFamily="2"/>
              </a:endParaRPr>
            </a:p>
          </p:txBody>
        </p:sp>
        <p:sp>
          <p:nvSpPr>
            <p:cNvPr id="17" name="Přímá spojovací čára 16"/>
            <p:cNvSpPr/>
            <p:nvPr/>
          </p:nvSpPr>
          <p:spPr>
            <a:xfrm flipV="1">
              <a:off x="1817521" y="2778001"/>
              <a:ext cx="0" cy="268020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4096" name="Group 35"/>
          <p:cNvGrpSpPr/>
          <p:nvPr/>
        </p:nvGrpSpPr>
        <p:grpSpPr>
          <a:xfrm>
            <a:off x="2619609" y="3182593"/>
            <a:ext cx="461600" cy="2408495"/>
            <a:chOff x="2600881" y="3627961"/>
            <a:chExt cx="461600" cy="2408495"/>
          </a:xfrm>
        </p:grpSpPr>
        <p:sp>
          <p:nvSpPr>
            <p:cNvPr id="18" name="Volný tvar 17"/>
            <p:cNvSpPr/>
            <p:nvPr/>
          </p:nvSpPr>
          <p:spPr>
            <a:xfrm>
              <a:off x="260088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4</a:t>
              </a:r>
              <a:endParaRPr lang="cs-CZ" sz="2800" i="0" u="none" strike="noStrike" baseline="-25000" dirty="0">
                <a:ln>
                  <a:noFill/>
                </a:ln>
                <a:latin typeface="Times New Roman" pitchFamily="18"/>
                <a:ea typeface="Lucida Sans Unicode" pitchFamily="2"/>
                <a:cs typeface="Tahoma" pitchFamily="2"/>
              </a:endParaRPr>
            </a:p>
          </p:txBody>
        </p:sp>
        <p:sp>
          <p:nvSpPr>
            <p:cNvPr id="19" name="Přímá spojovací čára 18"/>
            <p:cNvSpPr/>
            <p:nvPr/>
          </p:nvSpPr>
          <p:spPr>
            <a:xfrm flipV="1">
              <a:off x="2761441" y="3627961"/>
              <a:ext cx="0" cy="183060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4097" name="Group 33"/>
          <p:cNvGrpSpPr/>
          <p:nvPr/>
        </p:nvGrpSpPr>
        <p:grpSpPr>
          <a:xfrm>
            <a:off x="1136049" y="2603713"/>
            <a:ext cx="461600" cy="2987375"/>
            <a:chOff x="1117321" y="3049081"/>
            <a:chExt cx="461600" cy="2987375"/>
          </a:xfrm>
        </p:grpSpPr>
        <p:sp>
          <p:nvSpPr>
            <p:cNvPr id="20" name="Volný tvar 19"/>
            <p:cNvSpPr/>
            <p:nvPr/>
          </p:nvSpPr>
          <p:spPr>
            <a:xfrm>
              <a:off x="111732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5</a:t>
              </a:r>
              <a:endParaRPr lang="cs-CZ" sz="2800" i="0" u="none" strike="noStrike" baseline="-25000" dirty="0">
                <a:ln>
                  <a:noFill/>
                </a:ln>
                <a:latin typeface="Times New Roman" pitchFamily="18"/>
                <a:ea typeface="Lucida Sans Unicode" pitchFamily="2"/>
                <a:cs typeface="Tahoma" pitchFamily="2"/>
              </a:endParaRPr>
            </a:p>
          </p:txBody>
        </p:sp>
        <p:sp>
          <p:nvSpPr>
            <p:cNvPr id="21" name="Přímá spojovací čára 20"/>
            <p:cNvSpPr/>
            <p:nvPr/>
          </p:nvSpPr>
          <p:spPr>
            <a:xfrm flipV="1">
              <a:off x="1277881" y="3049081"/>
              <a:ext cx="0" cy="2408760"/>
            </a:xfrm>
            <a:prstGeom prst="line">
              <a:avLst/>
            </a:prstGeom>
            <a:noFill/>
            <a:ln w="28575">
              <a:solidFill>
                <a:schemeClr val="tx1"/>
              </a:solidFill>
              <a:prstDash val="sysDot"/>
              <a:miter/>
              <a:tailEnd type="arrow"/>
            </a:ln>
          </p:spPr>
          <p:txBody>
            <a:bodyPr vert="horz" wrap="square" lIns="101520" tIns="58320" rIns="101520" bIns="58320" anchor="t"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4098" name="Group 37"/>
          <p:cNvGrpSpPr/>
          <p:nvPr/>
        </p:nvGrpSpPr>
        <p:grpSpPr>
          <a:xfrm>
            <a:off x="3725169" y="3056233"/>
            <a:ext cx="461600" cy="2534855"/>
            <a:chOff x="3706441" y="3501601"/>
            <a:chExt cx="461600" cy="2534855"/>
          </a:xfrm>
        </p:grpSpPr>
        <p:sp>
          <p:nvSpPr>
            <p:cNvPr id="22" name="Volný tvar 21"/>
            <p:cNvSpPr/>
            <p:nvPr/>
          </p:nvSpPr>
          <p:spPr>
            <a:xfrm>
              <a:off x="370644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6</a:t>
              </a:r>
              <a:endParaRPr lang="cs-CZ" sz="2800" i="0" u="none" strike="noStrike" baseline="-25000" dirty="0">
                <a:ln>
                  <a:noFill/>
                </a:ln>
                <a:latin typeface="Times New Roman" pitchFamily="18"/>
                <a:ea typeface="Lucida Sans Unicode" pitchFamily="2"/>
                <a:cs typeface="Tahoma" pitchFamily="2"/>
              </a:endParaRPr>
            </a:p>
          </p:txBody>
        </p:sp>
        <p:sp>
          <p:nvSpPr>
            <p:cNvPr id="23" name="Přímá spojovací čára 22"/>
            <p:cNvSpPr/>
            <p:nvPr/>
          </p:nvSpPr>
          <p:spPr>
            <a:xfrm flipV="1">
              <a:off x="3867001" y="3501601"/>
              <a:ext cx="0" cy="195660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aphicFrame>
        <p:nvGraphicFramePr>
          <p:cNvPr id="26" name="Objekt 25"/>
          <p:cNvGraphicFramePr>
            <a:graphicFrameLocks noChangeAspect="1"/>
          </p:cNvGraphicFramePr>
          <p:nvPr>
            <p:extLst>
              <p:ext uri="{D42A27DB-BD31-4B8C-83A1-F6EECF244321}">
                <p14:modId xmlns:p14="http://schemas.microsoft.com/office/powerpoint/2010/main" val="2976486910"/>
              </p:ext>
            </p:extLst>
          </p:nvPr>
        </p:nvGraphicFramePr>
        <p:xfrm>
          <a:off x="5954713" y="2551113"/>
          <a:ext cx="1749425" cy="612775"/>
        </p:xfrm>
        <a:graphic>
          <a:graphicData uri="http://schemas.openxmlformats.org/presentationml/2006/ole">
            <mc:AlternateContent xmlns:mc="http://schemas.openxmlformats.org/markup-compatibility/2006">
              <mc:Choice xmlns:v="urn:schemas-microsoft-com:vml" Requires="v">
                <p:oleObj spid="_x0000_s6170" name="Rovnice" r:id="rId4" imgW="799920" imgH="279360" progId="Equation.3">
                  <p:embed/>
                </p:oleObj>
              </mc:Choice>
              <mc:Fallback>
                <p:oleObj name="Rovnice" r:id="rId4" imgW="799920" imgH="27936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5954713" y="2551113"/>
                        <a:ext cx="1749425" cy="6127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099" name="Object 3"/>
          <p:cNvGraphicFramePr>
            <a:graphicFrameLocks noChangeAspect="1"/>
          </p:cNvGraphicFramePr>
          <p:nvPr>
            <p:extLst>
              <p:ext uri="{D42A27DB-BD31-4B8C-83A1-F6EECF244321}">
                <p14:modId xmlns:p14="http://schemas.microsoft.com/office/powerpoint/2010/main" val="1277206310"/>
              </p:ext>
            </p:extLst>
          </p:nvPr>
        </p:nvGraphicFramePr>
        <p:xfrm>
          <a:off x="5073650" y="3910013"/>
          <a:ext cx="4043363" cy="976312"/>
        </p:xfrm>
        <a:graphic>
          <a:graphicData uri="http://schemas.openxmlformats.org/presentationml/2006/ole">
            <mc:AlternateContent xmlns:mc="http://schemas.openxmlformats.org/markup-compatibility/2006">
              <mc:Choice xmlns:v="urn:schemas-microsoft-com:vml" Requires="v">
                <p:oleObj spid="_x0000_s6171" name="Rovnice" r:id="rId6" imgW="1841400" imgH="444240" progId="Equation.3">
                  <p:embed/>
                </p:oleObj>
              </mc:Choice>
              <mc:Fallback>
                <p:oleObj name="Rovnice" r:id="rId6" imgW="1841400" imgH="444240" progId="Equation.3">
                  <p:embed/>
                  <p:pic>
                    <p:nvPicPr>
                      <p:cNvPr id="0" name="Picture 3"/>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5073650" y="3910013"/>
                        <a:ext cx="4043363" cy="9763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28" name="TextovéPole 27"/>
          <p:cNvSpPr txBox="1"/>
          <p:nvPr/>
        </p:nvSpPr>
        <p:spPr>
          <a:xfrm>
            <a:off x="5091823" y="1944251"/>
            <a:ext cx="1364476" cy="461665"/>
          </a:xfrm>
          <a:prstGeom prst="rect">
            <a:avLst/>
          </a:prstGeom>
          <a:noFill/>
        </p:spPr>
        <p:txBody>
          <a:bodyPr wrap="none" rtlCol="0">
            <a:spAutoFit/>
          </a:bodyPr>
          <a:lstStyle/>
          <a:p>
            <a:r>
              <a:rPr lang="en-US" sz="2400" dirty="0" smtClean="0">
                <a:solidFill>
                  <a:schemeClr val="tx2"/>
                </a:solidFill>
                <a:latin typeface="+mj-lt"/>
              </a:rPr>
              <a:t>Integra</a:t>
            </a:r>
            <a:r>
              <a:rPr lang="cs-CZ" sz="2400" dirty="0" smtClean="0">
                <a:solidFill>
                  <a:schemeClr val="tx2"/>
                </a:solidFill>
                <a:latin typeface="+mj-lt"/>
              </a:rPr>
              <a:t>l</a:t>
            </a:r>
            <a:r>
              <a:rPr lang="en-US" sz="2400" dirty="0" smtClean="0">
                <a:solidFill>
                  <a:schemeClr val="tx2"/>
                </a:solidFill>
                <a:latin typeface="+mj-lt"/>
              </a:rPr>
              <a:t>:</a:t>
            </a:r>
            <a:endParaRPr lang="en-US" sz="2400" dirty="0">
              <a:solidFill>
                <a:schemeClr val="tx2"/>
              </a:solidFill>
              <a:latin typeface="+mj-lt"/>
            </a:endParaRPr>
          </a:p>
        </p:txBody>
      </p:sp>
      <p:sp>
        <p:nvSpPr>
          <p:cNvPr id="29" name="TextovéPole 28"/>
          <p:cNvSpPr txBox="1"/>
          <p:nvPr/>
        </p:nvSpPr>
        <p:spPr>
          <a:xfrm>
            <a:off x="5091823" y="3327375"/>
            <a:ext cx="3743332" cy="461665"/>
          </a:xfrm>
          <a:prstGeom prst="rect">
            <a:avLst/>
          </a:prstGeom>
          <a:noFill/>
        </p:spPr>
        <p:txBody>
          <a:bodyPr wrap="none" rtlCol="0">
            <a:spAutoFit/>
          </a:bodyPr>
          <a:lstStyle/>
          <a:p>
            <a:r>
              <a:rPr lang="en-US" sz="2400" dirty="0" smtClean="0">
                <a:solidFill>
                  <a:schemeClr val="tx2"/>
                </a:solidFill>
                <a:latin typeface="+mj-lt"/>
              </a:rPr>
              <a:t>Monte Carlo estimate</a:t>
            </a:r>
            <a:r>
              <a:rPr lang="cs-CZ" sz="2400" dirty="0" smtClean="0">
                <a:solidFill>
                  <a:schemeClr val="tx2"/>
                </a:solidFill>
                <a:latin typeface="+mj-lt"/>
              </a:rPr>
              <a:t> </a:t>
            </a:r>
            <a:r>
              <a:rPr lang="en-US" sz="2400" dirty="0" smtClean="0">
                <a:solidFill>
                  <a:schemeClr val="tx2"/>
                </a:solidFill>
                <a:latin typeface="+mj-lt"/>
              </a:rPr>
              <a:t>of </a:t>
            </a:r>
            <a:r>
              <a:rPr lang="cs-CZ" sz="2400" i="1" dirty="0" smtClean="0">
                <a:solidFill>
                  <a:schemeClr val="tx2"/>
                </a:solidFill>
                <a:latin typeface="+mj-lt"/>
              </a:rPr>
              <a:t>I</a:t>
            </a:r>
            <a:r>
              <a:rPr lang="cs-CZ" sz="2400" dirty="0" smtClean="0">
                <a:solidFill>
                  <a:schemeClr val="tx2"/>
                </a:solidFill>
                <a:latin typeface="+mj-lt"/>
              </a:rPr>
              <a:t>:</a:t>
            </a:r>
            <a:endParaRPr lang="en-US" sz="2400" dirty="0">
              <a:solidFill>
                <a:schemeClr val="tx2"/>
              </a:solidFill>
              <a:latin typeface="+mj-lt"/>
            </a:endParaRPr>
          </a:p>
        </p:txBody>
      </p:sp>
      <p:sp>
        <p:nvSpPr>
          <p:cNvPr id="30" name="TextovéPole 29"/>
          <p:cNvSpPr txBox="1"/>
          <p:nvPr/>
        </p:nvSpPr>
        <p:spPr>
          <a:xfrm>
            <a:off x="5094784" y="5157192"/>
            <a:ext cx="3086101" cy="461665"/>
          </a:xfrm>
          <a:prstGeom prst="rect">
            <a:avLst/>
          </a:prstGeom>
          <a:noFill/>
        </p:spPr>
        <p:txBody>
          <a:bodyPr wrap="none" rtlCol="0">
            <a:spAutoFit/>
          </a:bodyPr>
          <a:lstStyle/>
          <a:p>
            <a:r>
              <a:rPr lang="en-US" sz="2400" dirty="0" smtClean="0">
                <a:solidFill>
                  <a:schemeClr val="tx2"/>
                </a:solidFill>
                <a:latin typeface="+mj-lt"/>
              </a:rPr>
              <a:t>Correct </a:t>
            </a:r>
            <a:r>
              <a:rPr lang="cs-CZ" sz="2400" dirty="0" smtClean="0">
                <a:solidFill>
                  <a:schemeClr val="tx2"/>
                </a:solidFill>
                <a:latin typeface="+mj-lt"/>
              </a:rPr>
              <a:t>„</a:t>
            </a:r>
            <a:r>
              <a:rPr lang="en-US" sz="2400" dirty="0" smtClean="0">
                <a:solidFill>
                  <a:schemeClr val="tx2"/>
                </a:solidFill>
                <a:latin typeface="+mj-lt"/>
              </a:rPr>
              <a:t>on average</a:t>
            </a:r>
            <a:r>
              <a:rPr lang="cs-CZ" sz="2400" dirty="0" smtClean="0">
                <a:solidFill>
                  <a:schemeClr val="tx2"/>
                </a:solidFill>
                <a:latin typeface="+mj-lt"/>
              </a:rPr>
              <a:t>“:</a:t>
            </a:r>
            <a:endParaRPr lang="en-US" sz="2400" dirty="0">
              <a:solidFill>
                <a:schemeClr val="tx2"/>
              </a:solidFill>
              <a:latin typeface="+mj-lt"/>
            </a:endParaRPr>
          </a:p>
        </p:txBody>
      </p:sp>
      <p:graphicFrame>
        <p:nvGraphicFramePr>
          <p:cNvPr id="249860" name="Object 4"/>
          <p:cNvGraphicFramePr>
            <a:graphicFrameLocks noChangeAspect="1"/>
          </p:cNvGraphicFramePr>
          <p:nvPr>
            <p:extLst>
              <p:ext uri="{D42A27DB-BD31-4B8C-83A1-F6EECF244321}">
                <p14:modId xmlns:p14="http://schemas.microsoft.com/office/powerpoint/2010/main" val="3000751037"/>
              </p:ext>
            </p:extLst>
          </p:nvPr>
        </p:nvGraphicFramePr>
        <p:xfrm>
          <a:off x="6156176" y="5778500"/>
          <a:ext cx="1420813" cy="558800"/>
        </p:xfrm>
        <a:graphic>
          <a:graphicData uri="http://schemas.openxmlformats.org/presentationml/2006/ole">
            <mc:AlternateContent xmlns:mc="http://schemas.openxmlformats.org/markup-compatibility/2006">
              <mc:Choice xmlns:v="urn:schemas-microsoft-com:vml" Requires="v">
                <p:oleObj spid="_x0000_s6172" name="Equation" r:id="rId8" imgW="647419" imgH="253890" progId="Equation.3">
                  <p:embed/>
                </p:oleObj>
              </mc:Choice>
              <mc:Fallback>
                <p:oleObj name="Equation" r:id="rId8" imgW="647419" imgH="253890" progId="Equation.3">
                  <p:embed/>
                  <p:pic>
                    <p:nvPicPr>
                      <p:cNvPr id="0" name="Picture 4"/>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6156176" y="5778500"/>
                        <a:ext cx="1420813" cy="5588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37" name="Zástupný symbol pro číslo snímku 36"/>
          <p:cNvSpPr>
            <a:spLocks noGrp="1"/>
          </p:cNvSpPr>
          <p:nvPr>
            <p:ph type="sldNum" sz="quarter" idx="12"/>
          </p:nvPr>
        </p:nvSpPr>
        <p:spPr/>
        <p:txBody>
          <a:bodyPr/>
          <a:lstStyle/>
          <a:p>
            <a:pPr>
              <a:defRPr/>
            </a:pPr>
            <a:fld id="{81494967-73EE-4A75-A827-47B02327E019}" type="slidenum">
              <a:rPr lang="en-US" altLang="en-US" smtClean="0"/>
              <a:pPr>
                <a:defRPr/>
              </a:pPr>
              <a:t>13</a:t>
            </a:fld>
            <a:endParaRPr lang="en-US" altLang="en-US"/>
          </a:p>
        </p:txBody>
      </p:sp>
      <p:sp>
        <p:nvSpPr>
          <p:cNvPr id="40" name="Zástupný symbol pro zápatí 39"/>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392912105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4096"/>
                                        </p:tgtEl>
                                        <p:attrNameLst>
                                          <p:attrName>style.visibility</p:attrName>
                                        </p:attrNameLst>
                                      </p:cBhvr>
                                      <p:to>
                                        <p:strVal val="visible"/>
                                      </p:to>
                                    </p:set>
                                    <p:animEffect transition="in" filter="fade">
                                      <p:cBhvr>
                                        <p:cTn id="24" dur="500"/>
                                        <p:tgtEl>
                                          <p:spTgt spid="4096"/>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4097"/>
                                        </p:tgtEl>
                                        <p:attrNameLst>
                                          <p:attrName>style.visibility</p:attrName>
                                        </p:attrNameLst>
                                      </p:cBhvr>
                                      <p:to>
                                        <p:strVal val="visible"/>
                                      </p:to>
                                    </p:set>
                                    <p:animEffect transition="in" filter="fade">
                                      <p:cBhvr>
                                        <p:cTn id="28" dur="500"/>
                                        <p:tgtEl>
                                          <p:spTgt spid="4097"/>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4098"/>
                                        </p:tgtEl>
                                        <p:attrNameLst>
                                          <p:attrName>style.visibility</p:attrName>
                                        </p:attrNameLst>
                                      </p:cBhvr>
                                      <p:to>
                                        <p:strVal val="visible"/>
                                      </p:to>
                                    </p:set>
                                    <p:animEffect transition="in" filter="fade">
                                      <p:cBhvr>
                                        <p:cTn id="32" dur="500"/>
                                        <p:tgtEl>
                                          <p:spTgt spid="409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ntr" presetSubtype="0" fill="hold" nodeType="withEffect">
                                  <p:stCondLst>
                                    <p:cond delay="0"/>
                                  </p:stCondLst>
                                  <p:childTnLst>
                                    <p:set>
                                      <p:cBhvr>
                                        <p:cTn id="39" dur="1" fill="hold">
                                          <p:stCondLst>
                                            <p:cond delay="0"/>
                                          </p:stCondLst>
                                        </p:cTn>
                                        <p:tgtEl>
                                          <p:spTgt spid="4099"/>
                                        </p:tgtEl>
                                        <p:attrNameLst>
                                          <p:attrName>style.visibility</p:attrName>
                                        </p:attrNameLst>
                                      </p:cBhvr>
                                      <p:to>
                                        <p:strVal val="visible"/>
                                      </p:to>
                                    </p:set>
                                    <p:animEffect transition="in" filter="fade">
                                      <p:cBhvr>
                                        <p:cTn id="40" dur="500"/>
                                        <p:tgtEl>
                                          <p:spTgt spid="409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par>
                                <p:cTn id="46" presetID="10" presetClass="entr" presetSubtype="0" fill="hold" nodeType="withEffect">
                                  <p:stCondLst>
                                    <p:cond delay="0"/>
                                  </p:stCondLst>
                                  <p:childTnLst>
                                    <p:set>
                                      <p:cBhvr>
                                        <p:cTn id="47" dur="1" fill="hold">
                                          <p:stCondLst>
                                            <p:cond delay="0"/>
                                          </p:stCondLst>
                                        </p:cTn>
                                        <p:tgtEl>
                                          <p:spTgt spid="249860"/>
                                        </p:tgtEl>
                                        <p:attrNameLst>
                                          <p:attrName>style.visibility</p:attrName>
                                        </p:attrNameLst>
                                      </p:cBhvr>
                                      <p:to>
                                        <p:strVal val="visible"/>
                                      </p:to>
                                    </p:set>
                                    <p:animEffect transition="in" filter="fade">
                                      <p:cBhvr>
                                        <p:cTn id="48" dur="500"/>
                                        <p:tgtEl>
                                          <p:spTgt spid="249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MC evaluation of the path integral</a:t>
            </a:r>
            <a:endParaRPr lang="en-US" dirty="0"/>
          </a:p>
        </p:txBody>
      </p:sp>
      <p:sp>
        <p:nvSpPr>
          <p:cNvPr id="3" name="Zástupný symbol pro obsah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Sample path </a:t>
            </a:r>
            <a:r>
              <a:rPr lang="en-US" b="1" dirty="0" smtClean="0"/>
              <a:t>  </a:t>
            </a:r>
            <a:r>
              <a:rPr lang="en-US" dirty="0" smtClean="0"/>
              <a:t>  from some distribution with PDF</a:t>
            </a:r>
          </a:p>
          <a:p>
            <a:endParaRPr lang="en-US" dirty="0" smtClean="0"/>
          </a:p>
          <a:p>
            <a:r>
              <a:rPr lang="en-US" dirty="0" smtClean="0"/>
              <a:t>Evaluate the probability density</a:t>
            </a:r>
          </a:p>
          <a:p>
            <a:endParaRPr lang="en-US" dirty="0" smtClean="0"/>
          </a:p>
          <a:p>
            <a:r>
              <a:rPr lang="en-US" dirty="0" smtClean="0"/>
              <a:t>Evaluate the integrand</a:t>
            </a:r>
          </a:p>
          <a:p>
            <a:pPr lvl="1"/>
            <a:endParaRPr lang="en-US" dirty="0" smtClean="0"/>
          </a:p>
        </p:txBody>
      </p:sp>
      <p:sp>
        <p:nvSpPr>
          <p:cNvPr id="5" name="TextBox 19"/>
          <p:cNvSpPr txBox="1"/>
          <p:nvPr/>
        </p:nvSpPr>
        <p:spPr>
          <a:xfrm>
            <a:off x="4713172" y="4820959"/>
            <a:ext cx="792088" cy="1200329"/>
          </a:xfrm>
          <a:prstGeom prst="rect">
            <a:avLst/>
          </a:prstGeom>
          <a:noFill/>
        </p:spPr>
        <p:txBody>
          <a:bodyPr wrap="square" rtlCol="0">
            <a:spAutoFit/>
          </a:bodyPr>
          <a:lstStyle/>
          <a:p>
            <a:r>
              <a:rPr lang="en-US" sz="7200" b="1" dirty="0" smtClean="0">
                <a:solidFill>
                  <a:schemeClr val="accent1"/>
                </a:solidFill>
                <a:latin typeface="+mn-lt"/>
                <a:sym typeface="Wingdings"/>
              </a:rPr>
              <a:t></a:t>
            </a:r>
            <a:endParaRPr lang="en-US" sz="7200" b="1" dirty="0" smtClean="0">
              <a:solidFill>
                <a:schemeClr val="accent1"/>
              </a:solidFill>
              <a:latin typeface="+mn-lt"/>
            </a:endParaRPr>
          </a:p>
        </p:txBody>
      </p:sp>
      <p:sp>
        <p:nvSpPr>
          <p:cNvPr id="6" name="TextBox 19"/>
          <p:cNvSpPr txBox="1"/>
          <p:nvPr/>
        </p:nvSpPr>
        <p:spPr>
          <a:xfrm>
            <a:off x="8210500" y="2996952"/>
            <a:ext cx="504056" cy="1107996"/>
          </a:xfrm>
          <a:prstGeom prst="rect">
            <a:avLst/>
          </a:prstGeom>
          <a:noFill/>
        </p:spPr>
        <p:txBody>
          <a:bodyPr wrap="square" rtlCol="0">
            <a:spAutoFit/>
          </a:bodyPr>
          <a:lstStyle/>
          <a:p>
            <a:r>
              <a:rPr lang="en-US" sz="6600" b="1" dirty="0" smtClean="0">
                <a:solidFill>
                  <a:schemeClr val="accent2"/>
                </a:solidFill>
                <a:latin typeface="+mn-lt"/>
                <a:sym typeface="Wingdings"/>
              </a:rPr>
              <a:t>?</a:t>
            </a:r>
            <a:endParaRPr lang="en-US" sz="6600" b="1" dirty="0" smtClean="0">
              <a:solidFill>
                <a:schemeClr val="accent2"/>
              </a:solidFill>
              <a:latin typeface="+mn-lt"/>
            </a:endParaRPr>
          </a:p>
        </p:txBody>
      </p:sp>
      <p:sp>
        <p:nvSpPr>
          <p:cNvPr id="7" name="TextBox 19"/>
          <p:cNvSpPr txBox="1"/>
          <p:nvPr/>
        </p:nvSpPr>
        <p:spPr>
          <a:xfrm>
            <a:off x="5906244" y="3886130"/>
            <a:ext cx="504056" cy="1107996"/>
          </a:xfrm>
          <a:prstGeom prst="rect">
            <a:avLst/>
          </a:prstGeom>
          <a:noFill/>
        </p:spPr>
        <p:txBody>
          <a:bodyPr wrap="square" rtlCol="0">
            <a:spAutoFit/>
          </a:bodyPr>
          <a:lstStyle/>
          <a:p>
            <a:r>
              <a:rPr lang="en-US" sz="6600" b="1" dirty="0" smtClean="0">
                <a:solidFill>
                  <a:schemeClr val="accent2"/>
                </a:solidFill>
                <a:latin typeface="+mn-lt"/>
                <a:sym typeface="Wingdings"/>
              </a:rPr>
              <a:t>?</a:t>
            </a:r>
            <a:endParaRPr lang="en-US" sz="6600" b="1" dirty="0" smtClean="0">
              <a:solidFill>
                <a:schemeClr val="accent2"/>
              </a:solidFill>
              <a:latin typeface="+mn-lt"/>
            </a:endParaRPr>
          </a:p>
        </p:txBody>
      </p:sp>
      <p:graphicFrame>
        <p:nvGraphicFramePr>
          <p:cNvPr id="11" name="Object 2"/>
          <p:cNvGraphicFramePr>
            <a:graphicFrameLocks noChangeAspect="1"/>
          </p:cNvGraphicFramePr>
          <p:nvPr/>
        </p:nvGraphicFramePr>
        <p:xfrm>
          <a:off x="2602444" y="3380736"/>
          <a:ext cx="347663" cy="411162"/>
        </p:xfrm>
        <a:graphic>
          <a:graphicData uri="http://schemas.openxmlformats.org/presentationml/2006/ole">
            <mc:AlternateContent xmlns:mc="http://schemas.openxmlformats.org/markup-compatibility/2006">
              <mc:Choice xmlns:v="urn:schemas-microsoft-com:vml" Requires="v">
                <p:oleObj spid="_x0000_s46131" name="Rovnice" r:id="rId4" imgW="139680" imgH="164880" progId="Equation.3">
                  <p:embed/>
                </p:oleObj>
              </mc:Choice>
              <mc:Fallback>
                <p:oleObj name="Rovnice" r:id="rId4" imgW="139680" imgH="164880" progId="Equation.3">
                  <p:embed/>
                  <p:pic>
                    <p:nvPicPr>
                      <p:cNvPr id="0" name="Picture 3"/>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2602444" y="3380736"/>
                        <a:ext cx="347663" cy="41116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12" name="Object 2"/>
          <p:cNvGraphicFramePr>
            <a:graphicFrameLocks noChangeAspect="1"/>
          </p:cNvGraphicFramePr>
          <p:nvPr/>
        </p:nvGraphicFramePr>
        <p:xfrm>
          <a:off x="7402513" y="3336925"/>
          <a:ext cx="855662" cy="508000"/>
        </p:xfrm>
        <a:graphic>
          <a:graphicData uri="http://schemas.openxmlformats.org/presentationml/2006/ole">
            <mc:AlternateContent xmlns:mc="http://schemas.openxmlformats.org/markup-compatibility/2006">
              <mc:Choice xmlns:v="urn:schemas-microsoft-com:vml" Requires="v">
                <p:oleObj spid="_x0000_s46132" name="Rovnice" r:id="rId6" imgW="342720" imgH="203040" progId="Equation.3">
                  <p:embed/>
                </p:oleObj>
              </mc:Choice>
              <mc:Fallback>
                <p:oleObj name="Rovnice" r:id="rId6" imgW="342720" imgH="203040" progId="Equation.3">
                  <p:embed/>
                  <p:pic>
                    <p:nvPicPr>
                      <p:cNvPr id="0" name="Picture 4"/>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7402513" y="3336925"/>
                        <a:ext cx="855662" cy="5080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6085" name="Object 5"/>
          <p:cNvGraphicFramePr>
            <a:graphicFrameLocks noChangeAspect="1"/>
          </p:cNvGraphicFramePr>
          <p:nvPr/>
        </p:nvGraphicFramePr>
        <p:xfrm>
          <a:off x="5148263" y="4221163"/>
          <a:ext cx="855662" cy="508000"/>
        </p:xfrm>
        <a:graphic>
          <a:graphicData uri="http://schemas.openxmlformats.org/presentationml/2006/ole">
            <mc:AlternateContent xmlns:mc="http://schemas.openxmlformats.org/markup-compatibility/2006">
              <mc:Choice xmlns:v="urn:schemas-microsoft-com:vml" Requires="v">
                <p:oleObj spid="_x0000_s46133" name="Rovnice" r:id="rId8" imgW="342720" imgH="203040" progId="Equation.3">
                  <p:embed/>
                </p:oleObj>
              </mc:Choice>
              <mc:Fallback>
                <p:oleObj name="Rovnice" r:id="rId8" imgW="342720" imgH="203040" progId="Equation.3">
                  <p:embed/>
                  <p:pic>
                    <p:nvPicPr>
                      <p:cNvPr id="0" name="Picture 5"/>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5148263" y="4221163"/>
                        <a:ext cx="855662" cy="5080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6086" name="Object 6"/>
          <p:cNvGraphicFramePr>
            <a:graphicFrameLocks noChangeAspect="1"/>
          </p:cNvGraphicFramePr>
          <p:nvPr/>
        </p:nvGraphicFramePr>
        <p:xfrm>
          <a:off x="3886200" y="5073650"/>
          <a:ext cx="949325" cy="603250"/>
        </p:xfrm>
        <a:graphic>
          <a:graphicData uri="http://schemas.openxmlformats.org/presentationml/2006/ole">
            <mc:AlternateContent xmlns:mc="http://schemas.openxmlformats.org/markup-compatibility/2006">
              <mc:Choice xmlns:v="urn:schemas-microsoft-com:vml" Requires="v">
                <p:oleObj spid="_x0000_s46134" name="Rovnice" r:id="rId10" imgW="380880" imgH="241200" progId="Equation.3">
                  <p:embed/>
                </p:oleObj>
              </mc:Choice>
              <mc:Fallback>
                <p:oleObj name="Rovnice" r:id="rId10" imgW="380880" imgH="241200" progId="Equation.3">
                  <p:embed/>
                  <p:pic>
                    <p:nvPicPr>
                      <p:cNvPr id="0" name="Picture 6"/>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3886200" y="5073650"/>
                        <a:ext cx="949325" cy="6032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15" name="Obdélník 14"/>
          <p:cNvSpPr/>
          <p:nvPr/>
        </p:nvSpPr>
        <p:spPr>
          <a:xfrm>
            <a:off x="971600" y="1844824"/>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ovéPole 15"/>
          <p:cNvSpPr txBox="1"/>
          <p:nvPr/>
        </p:nvSpPr>
        <p:spPr>
          <a:xfrm>
            <a:off x="611560" y="1196752"/>
            <a:ext cx="2239716" cy="461665"/>
          </a:xfrm>
          <a:prstGeom prst="rect">
            <a:avLst/>
          </a:prstGeom>
          <a:noFill/>
        </p:spPr>
        <p:txBody>
          <a:bodyPr wrap="none" rtlCol="0">
            <a:spAutoFit/>
          </a:bodyPr>
          <a:lstStyle/>
          <a:p>
            <a:r>
              <a:rPr lang="en-US" sz="2400" b="1" dirty="0" smtClean="0">
                <a:solidFill>
                  <a:schemeClr val="tx2"/>
                </a:solidFill>
                <a:latin typeface="+mn-lt"/>
              </a:rPr>
              <a:t>Path integral</a:t>
            </a:r>
            <a:endParaRPr lang="cs-CZ" sz="2400" b="1" dirty="0" smtClean="0">
              <a:solidFill>
                <a:schemeClr val="tx2"/>
              </a:solidFill>
              <a:latin typeface="+mn-lt"/>
            </a:endParaRPr>
          </a:p>
        </p:txBody>
      </p:sp>
      <p:graphicFrame>
        <p:nvGraphicFramePr>
          <p:cNvPr id="17" name="Object 4"/>
          <p:cNvGraphicFramePr>
            <a:graphicFrameLocks noChangeAspect="1"/>
          </p:cNvGraphicFramePr>
          <p:nvPr/>
        </p:nvGraphicFramePr>
        <p:xfrm>
          <a:off x="1043608" y="1916832"/>
          <a:ext cx="3081338" cy="730250"/>
        </p:xfrm>
        <a:graphic>
          <a:graphicData uri="http://schemas.openxmlformats.org/presentationml/2006/ole">
            <mc:AlternateContent xmlns:mc="http://schemas.openxmlformats.org/markup-compatibility/2006">
              <mc:Choice xmlns:v="urn:schemas-microsoft-com:vml" Requires="v">
                <p:oleObj spid="_x0000_s46135" name="Rovnice" r:id="rId12" imgW="1206500" imgH="292100" progId="Equation.3">
                  <p:embed/>
                </p:oleObj>
              </mc:Choice>
              <mc:Fallback>
                <p:oleObj name="Rovnice" r:id="rId12" imgW="1206500" imgH="292100" progId="Equation.3">
                  <p:embed/>
                  <p:pic>
                    <p:nvPicPr>
                      <p:cNvPr id="0" name="Picture 7"/>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1043608" y="1916832"/>
                        <a:ext cx="3081338" cy="730250"/>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miter lim="800000"/>
                            <a:headEnd/>
                            <a:tailEnd/>
                          </a14:hiddenLine>
                        </a:ext>
                      </a:extLst>
                    </p:spPr>
                  </p:pic>
                </p:oleObj>
              </mc:Fallback>
            </mc:AlternateContent>
          </a:graphicData>
        </a:graphic>
      </p:graphicFrame>
      <p:grpSp>
        <p:nvGrpSpPr>
          <p:cNvPr id="24" name="Skupina 23"/>
          <p:cNvGrpSpPr/>
          <p:nvPr/>
        </p:nvGrpSpPr>
        <p:grpSpPr>
          <a:xfrm>
            <a:off x="5220072" y="1196752"/>
            <a:ext cx="2880320" cy="1728192"/>
            <a:chOff x="5220072" y="1052736"/>
            <a:chExt cx="2880320" cy="1728192"/>
          </a:xfrm>
        </p:grpSpPr>
        <p:grpSp>
          <p:nvGrpSpPr>
            <p:cNvPr id="25" name="Skupina 4"/>
            <p:cNvGrpSpPr/>
            <p:nvPr/>
          </p:nvGrpSpPr>
          <p:grpSpPr>
            <a:xfrm>
              <a:off x="5868144" y="1628800"/>
              <a:ext cx="2232248" cy="1152128"/>
              <a:chOff x="1331640" y="1412776"/>
              <a:chExt cx="2232248" cy="1152128"/>
            </a:xfrm>
          </p:grpSpPr>
          <p:graphicFrame>
            <p:nvGraphicFramePr>
              <p:cNvPr id="31" name="Object 2"/>
              <p:cNvGraphicFramePr>
                <a:graphicFrameLocks noChangeAspect="1"/>
              </p:cNvGraphicFramePr>
              <p:nvPr/>
            </p:nvGraphicFramePr>
            <p:xfrm>
              <a:off x="1331640" y="1412776"/>
              <a:ext cx="1998662" cy="1109662"/>
            </p:xfrm>
            <a:graphic>
              <a:graphicData uri="http://schemas.openxmlformats.org/presentationml/2006/ole">
                <mc:AlternateContent xmlns:mc="http://schemas.openxmlformats.org/markup-compatibility/2006">
                  <mc:Choice xmlns:v="urn:schemas-microsoft-com:vml" Requires="v">
                    <p:oleObj spid="_x0000_s46136" name="Rovnice" r:id="rId14" imgW="799920" imgH="444240" progId="Equation.3">
                      <p:embed/>
                    </p:oleObj>
                  </mc:Choice>
                  <mc:Fallback>
                    <p:oleObj name="Rovnice" r:id="rId14" imgW="799920" imgH="444240" progId="Equation.3">
                      <p:embed/>
                      <p:pic>
                        <p:nvPicPr>
                          <p:cNvPr id="0" name="Picture 8"/>
                          <p:cNvPicPr>
                            <a:picLocks noChangeAspect="1" noChangeArrowheads="1"/>
                          </p:cNvPicPr>
                          <p:nvPr/>
                        </p:nvPicPr>
                        <p:blipFill>
                          <a:blip r:embed="rId15">
                            <a:lum bright="20000"/>
                            <a:extLst>
                              <a:ext uri="{28A0092B-C50C-407E-A947-70E740481C1C}">
                                <a14:useLocalDpi xmlns:a14="http://schemas.microsoft.com/office/drawing/2010/main" val="0"/>
                              </a:ext>
                            </a:extLst>
                          </a:blip>
                          <a:srcRect/>
                          <a:stretch>
                            <a:fillRect/>
                          </a:stretch>
                        </p:blipFill>
                        <p:spPr bwMode="auto">
                          <a:xfrm>
                            <a:off x="1331640" y="1412776"/>
                            <a:ext cx="1998662" cy="110966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32" name="Obdélník 31"/>
              <p:cNvSpPr/>
              <p:nvPr/>
            </p:nvSpPr>
            <p:spPr>
              <a:xfrm>
                <a:off x="1331640" y="1412776"/>
                <a:ext cx="2232248" cy="1152128"/>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ovéPole 25"/>
            <p:cNvSpPr txBox="1"/>
            <p:nvPr/>
          </p:nvSpPr>
          <p:spPr>
            <a:xfrm>
              <a:off x="5220072" y="1052736"/>
              <a:ext cx="2335896" cy="461665"/>
            </a:xfrm>
            <a:prstGeom prst="rect">
              <a:avLst/>
            </a:prstGeom>
            <a:noFill/>
          </p:spPr>
          <p:txBody>
            <a:bodyPr wrap="none" rtlCol="0">
              <a:spAutoFit/>
            </a:bodyPr>
            <a:lstStyle/>
            <a:p>
              <a:r>
                <a:rPr lang="en-US" sz="2400" b="1" dirty="0" smtClean="0">
                  <a:solidFill>
                    <a:schemeClr val="tx2"/>
                  </a:solidFill>
                  <a:latin typeface="+mn-lt"/>
                </a:rPr>
                <a:t>MC estimator</a:t>
              </a:r>
              <a:endParaRPr lang="cs-CZ" sz="2400" b="1" dirty="0" smtClean="0">
                <a:solidFill>
                  <a:schemeClr val="tx2"/>
                </a:solidFill>
                <a:latin typeface="+mn-lt"/>
              </a:endParaRPr>
            </a:p>
          </p:txBody>
        </p:sp>
      </p:gr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14</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6085"/>
                                        </p:tgtEl>
                                        <p:attrNameLst>
                                          <p:attrName>style.visibility</p:attrName>
                                        </p:attrNameLst>
                                      </p:cBhvr>
                                      <p:to>
                                        <p:strVal val="visible"/>
                                      </p:to>
                                    </p:set>
                                    <p:animEffect transition="in" filter="fade">
                                      <p:cBhvr>
                                        <p:cTn id="26" dur="500"/>
                                        <p:tgtEl>
                                          <p:spTgt spid="4608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6086"/>
                                        </p:tgtEl>
                                        <p:attrNameLst>
                                          <p:attrName>style.visibility</p:attrName>
                                        </p:attrNameLst>
                                      </p:cBhvr>
                                      <p:to>
                                        <p:strVal val="visible"/>
                                      </p:to>
                                    </p:set>
                                    <p:animEffect transition="in" filter="fade">
                                      <p:cBhvr>
                                        <p:cTn id="34" dur="500"/>
                                        <p:tgtEl>
                                          <p:spTgt spid="4608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p:txBody>
      </p:sp>
      <p:sp>
        <p:nvSpPr>
          <p:cNvPr id="4" name="Title 3"/>
          <p:cNvSpPr>
            <a:spLocks noGrp="1"/>
          </p:cNvSpPr>
          <p:nvPr>
            <p:ph type="title"/>
          </p:nvPr>
        </p:nvSpPr>
        <p:spPr/>
        <p:txBody>
          <a:bodyPr/>
          <a:lstStyle/>
          <a:p>
            <a:r>
              <a:rPr lang="en-US" dirty="0" smtClean="0"/>
              <a:t>Path sampling</a:t>
            </a:r>
            <a:endParaRPr lang="cs-CZ" dirty="0"/>
          </a:p>
        </p:txBody>
      </p:sp>
      <p:sp>
        <p:nvSpPr>
          <p:cNvPr id="6" name="Zástupný symbol pro číslo snímku 5"/>
          <p:cNvSpPr>
            <a:spLocks noGrp="1"/>
          </p:cNvSpPr>
          <p:nvPr>
            <p:ph type="sldNum" sz="quarter" idx="12"/>
          </p:nvPr>
        </p:nvSpPr>
        <p:spPr/>
        <p:txBody>
          <a:bodyPr/>
          <a:lstStyle/>
          <a:p>
            <a:pPr>
              <a:defRPr/>
            </a:pPr>
            <a:fld id="{81494967-73EE-4A75-A827-47B02327E019}" type="slidenum">
              <a:rPr lang="en-US" altLang="en-US" smtClean="0"/>
              <a:pPr>
                <a:defRPr/>
              </a:pPr>
              <a:t>15</a:t>
            </a:fld>
            <a:endParaRPr lang="en-US" altLang="en-US"/>
          </a:p>
        </p:txBody>
      </p:sp>
      <p:sp>
        <p:nvSpPr>
          <p:cNvPr id="9" name="Zástupný symbol pro zápatí 8"/>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a:p>
            <a:pPr lvl="1"/>
            <a:endParaRPr lang="en-US" dirty="0" smtClean="0"/>
          </a:p>
          <a:p>
            <a:pPr lvl="1"/>
            <a:r>
              <a:rPr lang="en-US" b="1" dirty="0" smtClean="0"/>
              <a:t>Path tracing</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3"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16</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500"/>
                                        <p:tgtEl>
                                          <p:spTgt spid="48"/>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down)">
                                      <p:cBhvr>
                                        <p:cTn id="3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50" grpId="0" animBg="1"/>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a:p>
            <a:pPr lvl="1"/>
            <a:endParaRPr lang="en-US" dirty="0" smtClean="0"/>
          </a:p>
          <a:p>
            <a:pPr lvl="1"/>
            <a:r>
              <a:rPr lang="en-US" b="1" dirty="0" smtClean="0"/>
              <a:t>Light tracing</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37"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17</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up)">
                                      <p:cBhvr>
                                        <p:cTn id="11" dur="500"/>
                                        <p:tgtEl>
                                          <p:spTgt spid="4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500"/>
                                        <p:tgtEl>
                                          <p:spTgt spid="50"/>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up)">
                                      <p:cBhvr>
                                        <p:cTn id="19" dur="500"/>
                                        <p:tgtEl>
                                          <p:spTgt spid="4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right)">
                                      <p:cBhvr>
                                        <p:cTn id="27" dur="500"/>
                                        <p:tgtEl>
                                          <p:spTgt spid="4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50" grpId="0" animBg="1"/>
      <p:bldP spid="51"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a:p>
            <a:pPr lvl="1"/>
            <a:endParaRPr lang="en-US" dirty="0" smtClean="0"/>
          </a:p>
          <a:p>
            <a:pPr lvl="1"/>
            <a:r>
              <a:rPr lang="en-US" b="1" dirty="0" smtClean="0"/>
              <a:t>Bidirectional</a:t>
            </a:r>
            <a:br>
              <a:rPr lang="en-US" b="1" dirty="0" smtClean="0"/>
            </a:br>
            <a:r>
              <a:rPr lang="en-US" b="1" dirty="0" smtClean="0"/>
              <a:t>path tracing</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3"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solid"/>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18</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500"/>
                                        <p:tgtEl>
                                          <p:spTgt spid="48"/>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up)">
                                      <p:cBhvr>
                                        <p:cTn id="24" dur="500"/>
                                        <p:tgtEl>
                                          <p:spTgt spid="49"/>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fade">
                                      <p:cBhvr>
                                        <p:cTn id="28" dur="500"/>
                                        <p:tgtEl>
                                          <p:spTgt spid="5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left)">
                                      <p:cBhvr>
                                        <p:cTn id="3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50" grpId="0" animBg="1"/>
      <p:bldP spid="5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p>
          <a:p>
            <a:endParaRPr lang="en-US" dirty="0" smtClean="0"/>
          </a:p>
          <a:p>
            <a:r>
              <a:rPr lang="en-US" b="1" dirty="0" smtClean="0"/>
              <a:t>Same</a:t>
            </a:r>
            <a:r>
              <a:rPr lang="en-US" dirty="0" smtClean="0"/>
              <a:t> general form of </a:t>
            </a:r>
            <a:r>
              <a:rPr lang="en-US" b="1" dirty="0" smtClean="0"/>
              <a:t>estimator</a:t>
            </a:r>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No importance transport, no </a:t>
            </a:r>
            <a:r>
              <a:rPr lang="en-US" b="1" dirty="0" err="1" smtClean="0"/>
              <a:t>adjoint</a:t>
            </a:r>
            <a:r>
              <a:rPr lang="en-US" b="1" dirty="0" smtClean="0"/>
              <a:t> equations!!!</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7" name="Skupina 4"/>
          <p:cNvGrpSpPr/>
          <p:nvPr/>
        </p:nvGrpSpPr>
        <p:grpSpPr>
          <a:xfrm>
            <a:off x="3491880" y="3284984"/>
            <a:ext cx="2232248" cy="1152128"/>
            <a:chOff x="1331640" y="1412776"/>
            <a:chExt cx="2232248" cy="1152128"/>
          </a:xfrm>
        </p:grpSpPr>
        <p:graphicFrame>
          <p:nvGraphicFramePr>
            <p:cNvPr id="9" name="Object 2"/>
            <p:cNvGraphicFramePr>
              <a:graphicFrameLocks noChangeAspect="1"/>
            </p:cNvGraphicFramePr>
            <p:nvPr/>
          </p:nvGraphicFramePr>
          <p:xfrm>
            <a:off x="1331640" y="1412776"/>
            <a:ext cx="1998662" cy="1109662"/>
          </p:xfrm>
          <a:graphic>
            <a:graphicData uri="http://schemas.openxmlformats.org/presentationml/2006/ole">
              <mc:AlternateContent xmlns:mc="http://schemas.openxmlformats.org/markup-compatibility/2006">
                <mc:Choice xmlns:v="urn:schemas-microsoft-com:vml" Requires="v">
                  <p:oleObj spid="_x0000_s167945" name="Rovnice" r:id="rId4" imgW="799920" imgH="444240" progId="Equation.3">
                    <p:embed/>
                  </p:oleObj>
                </mc:Choice>
                <mc:Fallback>
                  <p:oleObj name="Rovnice" r:id="rId4" imgW="799920" imgH="444240" progId="Equation.3">
                    <p:embed/>
                    <p:pic>
                      <p:nvPicPr>
                        <p:cNvPr id="0" name="Picture 1"/>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1331640" y="1412776"/>
                          <a:ext cx="1998662" cy="110966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10" name="Obdélník 9"/>
            <p:cNvSpPr/>
            <p:nvPr/>
          </p:nvSpPr>
          <p:spPr>
            <a:xfrm>
              <a:off x="1331640" y="1412776"/>
              <a:ext cx="2232248" cy="1152128"/>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Zástupný symbol pro číslo snímku 7"/>
          <p:cNvSpPr>
            <a:spLocks noGrp="1"/>
          </p:cNvSpPr>
          <p:nvPr>
            <p:ph type="sldNum" sz="quarter" idx="12"/>
          </p:nvPr>
        </p:nvSpPr>
        <p:spPr/>
        <p:txBody>
          <a:bodyPr/>
          <a:lstStyle/>
          <a:p>
            <a:pPr>
              <a:defRPr/>
            </a:pPr>
            <a:fld id="{81494967-73EE-4A75-A827-47B02327E019}" type="slidenum">
              <a:rPr lang="en-US" altLang="en-US" smtClean="0"/>
              <a:pPr>
                <a:defRPr/>
              </a:pPr>
              <a:t>19</a:t>
            </a:fld>
            <a:endParaRPr lang="en-US" altLang="en-US"/>
          </a:p>
        </p:txBody>
      </p:sp>
      <p:sp>
        <p:nvSpPr>
          <p:cNvPr id="13" name="Zástupný symbol pro zápatí 12"/>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Light transport</a:t>
            </a:r>
            <a:endParaRPr lang="en-US" dirty="0"/>
          </a:p>
        </p:txBody>
      </p:sp>
      <p:sp>
        <p:nvSpPr>
          <p:cNvPr id="3" name="Zástupný symbol pro obsah 2"/>
          <p:cNvSpPr>
            <a:spLocks noGrp="1"/>
          </p:cNvSpPr>
          <p:nvPr>
            <p:ph idx="1"/>
          </p:nvPr>
        </p:nvSpPr>
        <p:spPr>
          <a:xfrm>
            <a:off x="662880" y="1628800"/>
            <a:ext cx="8229600" cy="4890765"/>
          </a:xfrm>
        </p:spPr>
        <p:txBody>
          <a:bodyPr/>
          <a:lstStyle/>
          <a:p>
            <a:r>
              <a:rPr lang="en-US" dirty="0" smtClean="0"/>
              <a:t>Geometric optics</a:t>
            </a:r>
          </a:p>
        </p:txBody>
      </p:sp>
      <p:grpSp>
        <p:nvGrpSpPr>
          <p:cNvPr id="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13"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4"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22"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9"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0" name="Straight Arrow Connector 13"/>
          <p:cNvCxnSpPr/>
          <p:nvPr/>
        </p:nvCxnSpPr>
        <p:spPr>
          <a:xfrm>
            <a:off x="6915020" y="2792447"/>
            <a:ext cx="1102329" cy="1234160"/>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5"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3" name="TextovéPole 32"/>
          <p:cNvSpPr txBox="1"/>
          <p:nvPr/>
        </p:nvSpPr>
        <p:spPr>
          <a:xfrm>
            <a:off x="7020272" y="2420887"/>
            <a:ext cx="647934" cy="369332"/>
          </a:xfrm>
          <a:prstGeom prst="rect">
            <a:avLst/>
          </a:prstGeom>
          <a:noFill/>
        </p:spPr>
        <p:txBody>
          <a:bodyPr wrap="none" rtlCol="0">
            <a:spAutoFit/>
          </a:bodyPr>
          <a:lstStyle/>
          <a:p>
            <a:r>
              <a:rPr lang="en-US" dirty="0" smtClean="0">
                <a:solidFill>
                  <a:schemeClr val="tx2"/>
                </a:solidFill>
                <a:latin typeface="+mn-lt"/>
              </a:rPr>
              <a:t>emit</a:t>
            </a:r>
            <a:endParaRPr lang="cs-CZ" dirty="0" smtClean="0">
              <a:solidFill>
                <a:schemeClr val="tx2"/>
              </a:solidFill>
              <a:latin typeface="+mn-lt"/>
            </a:endParaRPr>
          </a:p>
        </p:txBody>
      </p:sp>
      <p:sp>
        <p:nvSpPr>
          <p:cNvPr id="34" name="TextovéPole 33"/>
          <p:cNvSpPr txBox="1"/>
          <p:nvPr/>
        </p:nvSpPr>
        <p:spPr>
          <a:xfrm>
            <a:off x="7430005" y="3140968"/>
            <a:ext cx="769763" cy="369332"/>
          </a:xfrm>
          <a:prstGeom prst="rect">
            <a:avLst/>
          </a:prstGeom>
          <a:noFill/>
        </p:spPr>
        <p:txBody>
          <a:bodyPr wrap="none" rtlCol="0">
            <a:spAutoFit/>
          </a:bodyPr>
          <a:lstStyle/>
          <a:p>
            <a:r>
              <a:rPr lang="en-US" dirty="0" smtClean="0">
                <a:solidFill>
                  <a:schemeClr val="tx2"/>
                </a:solidFill>
                <a:latin typeface="+mn-lt"/>
              </a:rPr>
              <a:t>travel</a:t>
            </a:r>
            <a:endParaRPr lang="cs-CZ" dirty="0" smtClean="0">
              <a:solidFill>
                <a:schemeClr val="tx2"/>
              </a:solidFill>
              <a:latin typeface="+mn-lt"/>
            </a:endParaRPr>
          </a:p>
        </p:txBody>
      </p:sp>
      <p:sp>
        <p:nvSpPr>
          <p:cNvPr id="35" name="TextovéPole 34"/>
          <p:cNvSpPr txBox="1"/>
          <p:nvPr/>
        </p:nvSpPr>
        <p:spPr>
          <a:xfrm>
            <a:off x="6948264" y="3717032"/>
            <a:ext cx="880369" cy="646330"/>
          </a:xfrm>
          <a:prstGeom prst="rect">
            <a:avLst/>
          </a:prstGeom>
          <a:noFill/>
        </p:spPr>
        <p:txBody>
          <a:bodyPr wrap="none" rtlCol="0">
            <a:spAutoFit/>
          </a:bodyPr>
          <a:lstStyle/>
          <a:p>
            <a:r>
              <a:rPr lang="en-US" dirty="0" smtClean="0">
                <a:solidFill>
                  <a:schemeClr val="tx2"/>
                </a:solidFill>
                <a:latin typeface="+mn-lt"/>
              </a:rPr>
              <a:t>absorb</a:t>
            </a:r>
          </a:p>
          <a:p>
            <a:r>
              <a:rPr lang="en-US" dirty="0" smtClean="0">
                <a:solidFill>
                  <a:schemeClr val="tx2"/>
                </a:solidFill>
                <a:latin typeface="+mn-lt"/>
              </a:rPr>
              <a:t>scatter</a:t>
            </a:r>
            <a:endParaRPr lang="cs-CZ" dirty="0" smtClean="0">
              <a:solidFill>
                <a:schemeClr val="tx2"/>
              </a:solidFill>
              <a:latin typeface="+mn-lt"/>
            </a:endParaRPr>
          </a:p>
        </p:txBody>
      </p:sp>
      <p:sp>
        <p:nvSpPr>
          <p:cNvPr id="23" name="Zástupný symbol pro číslo snímku 22"/>
          <p:cNvSpPr>
            <a:spLocks noGrp="1"/>
          </p:cNvSpPr>
          <p:nvPr>
            <p:ph type="sldNum" sz="quarter" idx="12"/>
          </p:nvPr>
        </p:nvSpPr>
        <p:spPr/>
        <p:txBody>
          <a:bodyPr/>
          <a:lstStyle/>
          <a:p>
            <a:pPr>
              <a:defRPr/>
            </a:pPr>
            <a:fld id="{81494967-73EE-4A75-A827-47B02327E019}" type="slidenum">
              <a:rPr lang="en-US" altLang="en-US" smtClean="0"/>
              <a:pPr>
                <a:defRPr/>
              </a:pPr>
              <a:t>2</a:t>
            </a:fld>
            <a:endParaRPr lang="en-US" altLang="en-US"/>
          </a:p>
        </p:txBody>
      </p:sp>
      <p:sp>
        <p:nvSpPr>
          <p:cNvPr id="27" name="Zástupný symbol pro zápatí 26"/>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500"/>
                                        <p:tgtEl>
                                          <p:spTgt spid="22"/>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animBg="1"/>
      <p:bldP spid="25" grpId="0" animBg="1"/>
      <p:bldP spid="16" grpId="0" animBg="1"/>
      <p:bldP spid="33" grpId="0"/>
      <p:bldP spid="34" grpId="0"/>
      <p:bldP spid="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sampling</a:t>
            </a:r>
            <a:br>
              <a:rPr lang="en-US" dirty="0" smtClean="0"/>
            </a:br>
            <a:r>
              <a:rPr lang="en-US" dirty="0" smtClean="0"/>
              <a:t>&amp;</a:t>
            </a:r>
            <a:br>
              <a:rPr lang="en-US" dirty="0" smtClean="0"/>
            </a:br>
            <a:r>
              <a:rPr lang="en-US" dirty="0" smtClean="0"/>
              <a:t>Path PDF</a:t>
            </a:r>
            <a:endParaRPr lang="en-US" dirty="0"/>
          </a:p>
        </p:txBody>
      </p:sp>
      <p:sp>
        <p:nvSpPr>
          <p:cNvPr id="3" name="Zástupný symbol pro text 2"/>
          <p:cNvSpPr>
            <a:spLocks noGrp="1"/>
          </p:cNvSpPr>
          <p:nvPr>
            <p:ph type="body" idx="1"/>
          </p:nvPr>
        </p:nvSpPr>
        <p:spPr/>
        <p:txBody>
          <a:bodyPr/>
          <a:lstStyle/>
          <a:p>
            <a:endParaRPr lang="cs-CZ" dirty="0" smtClean="0"/>
          </a:p>
          <a:p>
            <a:endParaRPr lang="cs-CZ" dirty="0" smtClean="0"/>
          </a:p>
          <a:p>
            <a:endParaRPr lang="cs-CZ" dirty="0" smtClean="0"/>
          </a:p>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Volný tvar 31"/>
          <p:cNvSpPr/>
          <p:nvPr/>
        </p:nvSpPr>
        <p:spPr>
          <a:xfrm>
            <a:off x="93532" y="4397312"/>
            <a:ext cx="9018872" cy="2481674"/>
          </a:xfrm>
          <a:custGeom>
            <a:avLst/>
            <a:gdLst>
              <a:gd name="connsiteX0" fmla="*/ 8093123 w 8679976"/>
              <a:gd name="connsiteY0" fmla="*/ 2197290 h 2197290"/>
              <a:gd name="connsiteX1" fmla="*/ 8666329 w 8679976"/>
              <a:gd name="connsiteY1" fmla="*/ 2033517 h 2197290"/>
              <a:gd name="connsiteX2" fmla="*/ 8679976 w 8679976"/>
              <a:gd name="connsiteY2" fmla="*/ 218364 h 2197290"/>
              <a:gd name="connsiteX3" fmla="*/ 6482687 w 8679976"/>
              <a:gd name="connsiteY3" fmla="*/ 136478 h 2197290"/>
              <a:gd name="connsiteX4" fmla="*/ 2251881 w 8679976"/>
              <a:gd name="connsiteY4" fmla="*/ 0 h 2197290"/>
              <a:gd name="connsiteX5" fmla="*/ 0 w 8679976"/>
              <a:gd name="connsiteY5" fmla="*/ 81887 h 2197290"/>
              <a:gd name="connsiteX6" fmla="*/ 136478 w 8679976"/>
              <a:gd name="connsiteY6" fmla="*/ 1119117 h 2197290"/>
              <a:gd name="connsiteX7" fmla="*/ 3480179 w 8679976"/>
              <a:gd name="connsiteY7" fmla="*/ 1146412 h 2197290"/>
              <a:gd name="connsiteX8" fmla="*/ 5773003 w 8679976"/>
              <a:gd name="connsiteY8" fmla="*/ 1064526 h 2197290"/>
              <a:gd name="connsiteX9" fmla="*/ 6550926 w 8679976"/>
              <a:gd name="connsiteY9" fmla="*/ 2033517 h 2197290"/>
              <a:gd name="connsiteX10" fmla="*/ 8093123 w 8679976"/>
              <a:gd name="connsiteY10" fmla="*/ 2197290 h 2197290"/>
              <a:gd name="connsiteX0" fmla="*/ 8093123 w 8679976"/>
              <a:gd name="connsiteY0" fmla="*/ 2197290 h 2363338"/>
              <a:gd name="connsiteX1" fmla="*/ 8666329 w 8679976"/>
              <a:gd name="connsiteY1" fmla="*/ 2033517 h 2363338"/>
              <a:gd name="connsiteX2" fmla="*/ 8679976 w 8679976"/>
              <a:gd name="connsiteY2" fmla="*/ 218364 h 2363338"/>
              <a:gd name="connsiteX3" fmla="*/ 6482687 w 8679976"/>
              <a:gd name="connsiteY3" fmla="*/ 136478 h 2363338"/>
              <a:gd name="connsiteX4" fmla="*/ 2251881 w 8679976"/>
              <a:gd name="connsiteY4" fmla="*/ 0 h 2363338"/>
              <a:gd name="connsiteX5" fmla="*/ 0 w 8679976"/>
              <a:gd name="connsiteY5" fmla="*/ 81887 h 2363338"/>
              <a:gd name="connsiteX6" fmla="*/ 136478 w 8679976"/>
              <a:gd name="connsiteY6" fmla="*/ 1119117 h 2363338"/>
              <a:gd name="connsiteX7" fmla="*/ 3480179 w 8679976"/>
              <a:gd name="connsiteY7" fmla="*/ 1146412 h 2363338"/>
              <a:gd name="connsiteX8" fmla="*/ 5773003 w 8679976"/>
              <a:gd name="connsiteY8" fmla="*/ 1064526 h 2363338"/>
              <a:gd name="connsiteX9" fmla="*/ 6550926 w 8679976"/>
              <a:gd name="connsiteY9" fmla="*/ 2033517 h 2363338"/>
              <a:gd name="connsiteX10" fmla="*/ 8093123 w 8679976"/>
              <a:gd name="connsiteY10" fmla="*/ 2197290 h 2363338"/>
              <a:gd name="connsiteX0" fmla="*/ 8093123 w 9043916"/>
              <a:gd name="connsiteY0" fmla="*/ 2197290 h 2363338"/>
              <a:gd name="connsiteX1" fmla="*/ 8666329 w 9043916"/>
              <a:gd name="connsiteY1" fmla="*/ 2033517 h 2363338"/>
              <a:gd name="connsiteX2" fmla="*/ 8679976 w 9043916"/>
              <a:gd name="connsiteY2" fmla="*/ 218364 h 2363338"/>
              <a:gd name="connsiteX3" fmla="*/ 6482687 w 9043916"/>
              <a:gd name="connsiteY3" fmla="*/ 136478 h 2363338"/>
              <a:gd name="connsiteX4" fmla="*/ 2251881 w 9043916"/>
              <a:gd name="connsiteY4" fmla="*/ 0 h 2363338"/>
              <a:gd name="connsiteX5" fmla="*/ 0 w 9043916"/>
              <a:gd name="connsiteY5" fmla="*/ 81887 h 2363338"/>
              <a:gd name="connsiteX6" fmla="*/ 136478 w 9043916"/>
              <a:gd name="connsiteY6" fmla="*/ 1119117 h 2363338"/>
              <a:gd name="connsiteX7" fmla="*/ 3480179 w 9043916"/>
              <a:gd name="connsiteY7" fmla="*/ 1146412 h 2363338"/>
              <a:gd name="connsiteX8" fmla="*/ 5773003 w 9043916"/>
              <a:gd name="connsiteY8" fmla="*/ 1064526 h 2363338"/>
              <a:gd name="connsiteX9" fmla="*/ 6550926 w 9043916"/>
              <a:gd name="connsiteY9" fmla="*/ 2033517 h 2363338"/>
              <a:gd name="connsiteX10" fmla="*/ 8093123 w 9043916"/>
              <a:gd name="connsiteY10" fmla="*/ 2197290 h 2363338"/>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301922 h 2467970"/>
              <a:gd name="connsiteX1" fmla="*/ 8666329 w 9043916"/>
              <a:gd name="connsiteY1" fmla="*/ 2138149 h 2467970"/>
              <a:gd name="connsiteX2" fmla="*/ 8679976 w 9043916"/>
              <a:gd name="connsiteY2" fmla="*/ 322996 h 2467970"/>
              <a:gd name="connsiteX3" fmla="*/ 6482687 w 9043916"/>
              <a:gd name="connsiteY3" fmla="*/ 241110 h 2467970"/>
              <a:gd name="connsiteX4" fmla="*/ 2251881 w 9043916"/>
              <a:gd name="connsiteY4" fmla="*/ 104632 h 2467970"/>
              <a:gd name="connsiteX5" fmla="*/ 0 w 9043916"/>
              <a:gd name="connsiteY5" fmla="*/ 186519 h 2467970"/>
              <a:gd name="connsiteX6" fmla="*/ 136478 w 9043916"/>
              <a:gd name="connsiteY6" fmla="*/ 1223749 h 2467970"/>
              <a:gd name="connsiteX7" fmla="*/ 3480179 w 9043916"/>
              <a:gd name="connsiteY7" fmla="*/ 1251044 h 2467970"/>
              <a:gd name="connsiteX8" fmla="*/ 5773003 w 9043916"/>
              <a:gd name="connsiteY8" fmla="*/ 1169158 h 2467970"/>
              <a:gd name="connsiteX9" fmla="*/ 6550926 w 9043916"/>
              <a:gd name="connsiteY9" fmla="*/ 2138149 h 2467970"/>
              <a:gd name="connsiteX10" fmla="*/ 8093123 w 9043916"/>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6994478 w 9487468"/>
              <a:gd name="connsiteY0" fmla="*/ 2138149 h 2440674"/>
              <a:gd name="connsiteX1" fmla="*/ 9109881 w 9487468"/>
              <a:gd name="connsiteY1" fmla="*/ 2138149 h 2440674"/>
              <a:gd name="connsiteX2" fmla="*/ 9123528 w 9487468"/>
              <a:gd name="connsiteY2" fmla="*/ 322996 h 2440674"/>
              <a:gd name="connsiteX3" fmla="*/ 6926239 w 9487468"/>
              <a:gd name="connsiteY3" fmla="*/ 241110 h 2440674"/>
              <a:gd name="connsiteX4" fmla="*/ 2695433 w 9487468"/>
              <a:gd name="connsiteY4" fmla="*/ 104632 h 2440674"/>
              <a:gd name="connsiteX5" fmla="*/ 443552 w 9487468"/>
              <a:gd name="connsiteY5" fmla="*/ 186519 h 2440674"/>
              <a:gd name="connsiteX6" fmla="*/ 580030 w 9487468"/>
              <a:gd name="connsiteY6" fmla="*/ 1223749 h 2440674"/>
              <a:gd name="connsiteX7" fmla="*/ 3923731 w 9487468"/>
              <a:gd name="connsiteY7" fmla="*/ 1251044 h 2440674"/>
              <a:gd name="connsiteX8" fmla="*/ 6216555 w 9487468"/>
              <a:gd name="connsiteY8" fmla="*/ 1169158 h 2440674"/>
              <a:gd name="connsiteX9" fmla="*/ 6994478 w 9487468"/>
              <a:gd name="connsiteY9" fmla="*/ 2138149 h 2440674"/>
              <a:gd name="connsiteX0" fmla="*/ 6932476 w 9425466"/>
              <a:gd name="connsiteY0" fmla="*/ 2197259 h 2499784"/>
              <a:gd name="connsiteX1" fmla="*/ 9047879 w 9425466"/>
              <a:gd name="connsiteY1" fmla="*/ 2197259 h 2499784"/>
              <a:gd name="connsiteX2" fmla="*/ 9061526 w 9425466"/>
              <a:gd name="connsiteY2" fmla="*/ 382106 h 2499784"/>
              <a:gd name="connsiteX3" fmla="*/ 6864237 w 9425466"/>
              <a:gd name="connsiteY3" fmla="*/ 300220 h 2499784"/>
              <a:gd name="connsiteX4" fmla="*/ 2633431 w 9425466"/>
              <a:gd name="connsiteY4" fmla="*/ 163742 h 2499784"/>
              <a:gd name="connsiteX5" fmla="*/ 753560 w 9425466"/>
              <a:gd name="connsiteY5" fmla="*/ 186519 h 2499784"/>
              <a:gd name="connsiteX6" fmla="*/ 518028 w 9425466"/>
              <a:gd name="connsiteY6" fmla="*/ 1282859 h 2499784"/>
              <a:gd name="connsiteX7" fmla="*/ 3861729 w 9425466"/>
              <a:gd name="connsiteY7" fmla="*/ 1310154 h 2499784"/>
              <a:gd name="connsiteX8" fmla="*/ 6154553 w 9425466"/>
              <a:gd name="connsiteY8" fmla="*/ 1228268 h 2499784"/>
              <a:gd name="connsiteX9" fmla="*/ 6932476 w 9425466"/>
              <a:gd name="connsiteY9" fmla="*/ 2197259 h 2499784"/>
              <a:gd name="connsiteX0" fmla="*/ 6696944 w 9189934"/>
              <a:gd name="connsiteY0" fmla="*/ 2206557 h 2509082"/>
              <a:gd name="connsiteX1" fmla="*/ 8812347 w 9189934"/>
              <a:gd name="connsiteY1" fmla="*/ 2206557 h 2509082"/>
              <a:gd name="connsiteX2" fmla="*/ 8825994 w 9189934"/>
              <a:gd name="connsiteY2" fmla="*/ 391404 h 2509082"/>
              <a:gd name="connsiteX3" fmla="*/ 6628705 w 9189934"/>
              <a:gd name="connsiteY3" fmla="*/ 309518 h 2509082"/>
              <a:gd name="connsiteX4" fmla="*/ 2397899 w 9189934"/>
              <a:gd name="connsiteY4" fmla="*/ 173040 h 2509082"/>
              <a:gd name="connsiteX5" fmla="*/ 518028 w 9189934"/>
              <a:gd name="connsiteY5" fmla="*/ 195817 h 2509082"/>
              <a:gd name="connsiteX6" fmla="*/ 518028 w 9189934"/>
              <a:gd name="connsiteY6" fmla="*/ 1347945 h 2509082"/>
              <a:gd name="connsiteX7" fmla="*/ 3626197 w 9189934"/>
              <a:gd name="connsiteY7" fmla="*/ 1319452 h 2509082"/>
              <a:gd name="connsiteX8" fmla="*/ 5919021 w 9189934"/>
              <a:gd name="connsiteY8" fmla="*/ 1237566 h 2509082"/>
              <a:gd name="connsiteX9" fmla="*/ 6696944 w 9189934"/>
              <a:gd name="connsiteY9" fmla="*/ 2206557 h 2509082"/>
              <a:gd name="connsiteX0" fmla="*/ 6696944 w 9162888"/>
              <a:gd name="connsiteY0" fmla="*/ 2206557 h 2493675"/>
              <a:gd name="connsiteX1" fmla="*/ 8812347 w 9162888"/>
              <a:gd name="connsiteY1" fmla="*/ 2206557 h 2493675"/>
              <a:gd name="connsiteX2" fmla="*/ 8798948 w 9162888"/>
              <a:gd name="connsiteY2" fmla="*/ 483849 h 2493675"/>
              <a:gd name="connsiteX3" fmla="*/ 6628705 w 9162888"/>
              <a:gd name="connsiteY3" fmla="*/ 309518 h 2493675"/>
              <a:gd name="connsiteX4" fmla="*/ 2397899 w 9162888"/>
              <a:gd name="connsiteY4" fmla="*/ 173040 h 2493675"/>
              <a:gd name="connsiteX5" fmla="*/ 518028 w 9162888"/>
              <a:gd name="connsiteY5" fmla="*/ 195817 h 2493675"/>
              <a:gd name="connsiteX6" fmla="*/ 518028 w 9162888"/>
              <a:gd name="connsiteY6" fmla="*/ 1347945 h 2493675"/>
              <a:gd name="connsiteX7" fmla="*/ 3626197 w 9162888"/>
              <a:gd name="connsiteY7" fmla="*/ 1319452 h 2493675"/>
              <a:gd name="connsiteX8" fmla="*/ 5919021 w 9162888"/>
              <a:gd name="connsiteY8" fmla="*/ 1237566 h 2493675"/>
              <a:gd name="connsiteX9" fmla="*/ 6696944 w 9162888"/>
              <a:gd name="connsiteY9" fmla="*/ 2206557 h 2493675"/>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5775005 w 9018872"/>
              <a:gd name="connsiteY8" fmla="*/ 1225565 h 2481674"/>
              <a:gd name="connsiteX9" fmla="*/ 6552928 w 9018872"/>
              <a:gd name="connsiteY9" fmla="*/ 2194556 h 2481674"/>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6552928 w 9018872"/>
              <a:gd name="connsiteY8" fmla="*/ 2194556 h 2481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18872" h="2481674">
                <a:moveTo>
                  <a:pt x="6552928" y="2194556"/>
                </a:moveTo>
                <a:cubicBezTo>
                  <a:pt x="7417286" y="2342407"/>
                  <a:pt x="8317997" y="2481674"/>
                  <a:pt x="8668331" y="2194556"/>
                </a:cubicBezTo>
                <a:cubicBezTo>
                  <a:pt x="9018665" y="1907438"/>
                  <a:pt x="9018872" y="788021"/>
                  <a:pt x="8654932" y="471848"/>
                </a:cubicBezTo>
                <a:cubicBezTo>
                  <a:pt x="8290992" y="155675"/>
                  <a:pt x="7556038" y="333911"/>
                  <a:pt x="6484689" y="297517"/>
                </a:cubicBezTo>
                <a:lnTo>
                  <a:pt x="2253883" y="161039"/>
                </a:lnTo>
                <a:cubicBezTo>
                  <a:pt x="1173435" y="151941"/>
                  <a:pt x="663321" y="0"/>
                  <a:pt x="374012" y="183816"/>
                </a:cubicBezTo>
                <a:cubicBezTo>
                  <a:pt x="84703" y="367632"/>
                  <a:pt x="0" y="1076665"/>
                  <a:pt x="518028" y="1263937"/>
                </a:cubicBezTo>
                <a:cubicBezTo>
                  <a:pt x="1036056" y="1451209"/>
                  <a:pt x="2476364" y="1152348"/>
                  <a:pt x="3482181" y="1307451"/>
                </a:cubicBezTo>
                <a:cubicBezTo>
                  <a:pt x="4487998" y="1462554"/>
                  <a:pt x="5688570" y="2046705"/>
                  <a:pt x="6552928" y="2194556"/>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Volný tvar 29"/>
          <p:cNvSpPr/>
          <p:nvPr/>
        </p:nvSpPr>
        <p:spPr>
          <a:xfrm>
            <a:off x="23495" y="165066"/>
            <a:ext cx="8917694" cy="3264474"/>
          </a:xfrm>
          <a:custGeom>
            <a:avLst/>
            <a:gdLst>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434687"/>
              <a:gd name="connsiteX1" fmla="*/ 136478 w 8827827"/>
              <a:gd name="connsiteY1" fmla="*/ 2229134 h 3434687"/>
              <a:gd name="connsiteX2" fmla="*/ 0 w 8827827"/>
              <a:gd name="connsiteY2" fmla="*/ 3020704 h 3434687"/>
              <a:gd name="connsiteX3" fmla="*/ 559559 w 8827827"/>
              <a:gd name="connsiteY3" fmla="*/ 3375546 h 3434687"/>
              <a:gd name="connsiteX4" fmla="*/ 4230806 w 8827827"/>
              <a:gd name="connsiteY4" fmla="*/ 3334603 h 3434687"/>
              <a:gd name="connsiteX5" fmla="*/ 5841242 w 8827827"/>
              <a:gd name="connsiteY5" fmla="*/ 2775044 h 3434687"/>
              <a:gd name="connsiteX6" fmla="*/ 6414448 w 8827827"/>
              <a:gd name="connsiteY6" fmla="*/ 2338316 h 3434687"/>
              <a:gd name="connsiteX7" fmla="*/ 8461612 w 8827827"/>
              <a:gd name="connsiteY7" fmla="*/ 2351964 h 3434687"/>
              <a:gd name="connsiteX8" fmla="*/ 8611738 w 8827827"/>
              <a:gd name="connsiteY8" fmla="*/ 1410268 h 3434687"/>
              <a:gd name="connsiteX9" fmla="*/ 8352430 w 8827827"/>
              <a:gd name="connsiteY9" fmla="*/ 195618 h 3434687"/>
              <a:gd name="connsiteX10" fmla="*/ 6155141 w 8827827"/>
              <a:gd name="connsiteY10" fmla="*/ 236561 h 3434687"/>
              <a:gd name="connsiteX11" fmla="*/ 5895833 w 8827827"/>
              <a:gd name="connsiteY11" fmla="*/ 1478507 h 3434687"/>
              <a:gd name="connsiteX12" fmla="*/ 5431809 w 8827827"/>
              <a:gd name="connsiteY12" fmla="*/ 2092656 h 3434687"/>
              <a:gd name="connsiteX13" fmla="*/ 2879678 w 8827827"/>
              <a:gd name="connsiteY13" fmla="*/ 2201838 h 3434687"/>
              <a:gd name="connsiteX0" fmla="*/ 3025253 w 8973402"/>
              <a:gd name="connsiteY0" fmla="*/ 2201838 h 3434687"/>
              <a:gd name="connsiteX1" fmla="*/ 282053 w 8973402"/>
              <a:gd name="connsiteY1" fmla="*/ 2229134 h 3434687"/>
              <a:gd name="connsiteX2" fmla="*/ 145575 w 8973402"/>
              <a:gd name="connsiteY2" fmla="*/ 3020704 h 3434687"/>
              <a:gd name="connsiteX3" fmla="*/ 705134 w 8973402"/>
              <a:gd name="connsiteY3" fmla="*/ 3375546 h 3434687"/>
              <a:gd name="connsiteX4" fmla="*/ 4376381 w 8973402"/>
              <a:gd name="connsiteY4" fmla="*/ 3334603 h 3434687"/>
              <a:gd name="connsiteX5" fmla="*/ 5986817 w 8973402"/>
              <a:gd name="connsiteY5" fmla="*/ 2775044 h 3434687"/>
              <a:gd name="connsiteX6" fmla="*/ 6560023 w 8973402"/>
              <a:gd name="connsiteY6" fmla="*/ 2338316 h 3434687"/>
              <a:gd name="connsiteX7" fmla="*/ 8607187 w 8973402"/>
              <a:gd name="connsiteY7" fmla="*/ 2351964 h 3434687"/>
              <a:gd name="connsiteX8" fmla="*/ 8757313 w 8973402"/>
              <a:gd name="connsiteY8" fmla="*/ 1410268 h 3434687"/>
              <a:gd name="connsiteX9" fmla="*/ 8498005 w 8973402"/>
              <a:gd name="connsiteY9" fmla="*/ 195618 h 3434687"/>
              <a:gd name="connsiteX10" fmla="*/ 6300716 w 8973402"/>
              <a:gd name="connsiteY10" fmla="*/ 236561 h 3434687"/>
              <a:gd name="connsiteX11" fmla="*/ 6041408 w 8973402"/>
              <a:gd name="connsiteY11" fmla="*/ 1478507 h 3434687"/>
              <a:gd name="connsiteX12" fmla="*/ 5577384 w 8973402"/>
              <a:gd name="connsiteY12" fmla="*/ 2092656 h 3434687"/>
              <a:gd name="connsiteX13" fmla="*/ 3025253 w 8973402"/>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194492 w 9167202"/>
              <a:gd name="connsiteY0" fmla="*/ 2419893 h 3434687"/>
              <a:gd name="connsiteX1" fmla="*/ 475853 w 9167202"/>
              <a:gd name="connsiteY1" fmla="*/ 2229134 h 3434687"/>
              <a:gd name="connsiteX2" fmla="*/ 339375 w 9167202"/>
              <a:gd name="connsiteY2" fmla="*/ 3020704 h 3434687"/>
              <a:gd name="connsiteX3" fmla="*/ 898934 w 9167202"/>
              <a:gd name="connsiteY3" fmla="*/ 3375546 h 3434687"/>
              <a:gd name="connsiteX4" fmla="*/ 4570181 w 9167202"/>
              <a:gd name="connsiteY4" fmla="*/ 3334603 h 3434687"/>
              <a:gd name="connsiteX5" fmla="*/ 6180617 w 9167202"/>
              <a:gd name="connsiteY5" fmla="*/ 2775044 h 3434687"/>
              <a:gd name="connsiteX6" fmla="*/ 6753823 w 9167202"/>
              <a:gd name="connsiteY6" fmla="*/ 2338316 h 3434687"/>
              <a:gd name="connsiteX7" fmla="*/ 8800987 w 9167202"/>
              <a:gd name="connsiteY7" fmla="*/ 2351964 h 3434687"/>
              <a:gd name="connsiteX8" fmla="*/ 8951113 w 9167202"/>
              <a:gd name="connsiteY8" fmla="*/ 1410268 h 3434687"/>
              <a:gd name="connsiteX9" fmla="*/ 8691805 w 9167202"/>
              <a:gd name="connsiteY9" fmla="*/ 195618 h 3434687"/>
              <a:gd name="connsiteX10" fmla="*/ 6494516 w 9167202"/>
              <a:gd name="connsiteY10" fmla="*/ 236561 h 3434687"/>
              <a:gd name="connsiteX11" fmla="*/ 6235208 w 9167202"/>
              <a:gd name="connsiteY11" fmla="*/ 1478507 h 3434687"/>
              <a:gd name="connsiteX12" fmla="*/ 5771184 w 9167202"/>
              <a:gd name="connsiteY12" fmla="*/ 2092656 h 3434687"/>
              <a:gd name="connsiteX13" fmla="*/ 3194492 w 9167202"/>
              <a:gd name="connsiteY13" fmla="*/ 2419893 h 3434687"/>
              <a:gd name="connsiteX0" fmla="*/ 3101232 w 9073942"/>
              <a:gd name="connsiteY0" fmla="*/ 2419893 h 3559791"/>
              <a:gd name="connsiteX1" fmla="*/ 382593 w 9073942"/>
              <a:gd name="connsiteY1" fmla="*/ 2229134 h 3559791"/>
              <a:gd name="connsiteX2" fmla="*/ 805674 w 9073942"/>
              <a:gd name="connsiteY2" fmla="*/ 3375546 h 3559791"/>
              <a:gd name="connsiteX3" fmla="*/ 4476921 w 9073942"/>
              <a:gd name="connsiteY3" fmla="*/ 3334603 h 3559791"/>
              <a:gd name="connsiteX4" fmla="*/ 6087357 w 9073942"/>
              <a:gd name="connsiteY4" fmla="*/ 2775044 h 3559791"/>
              <a:gd name="connsiteX5" fmla="*/ 6660563 w 9073942"/>
              <a:gd name="connsiteY5" fmla="*/ 2338316 h 3559791"/>
              <a:gd name="connsiteX6" fmla="*/ 8707727 w 9073942"/>
              <a:gd name="connsiteY6" fmla="*/ 2351964 h 3559791"/>
              <a:gd name="connsiteX7" fmla="*/ 8857853 w 9073942"/>
              <a:gd name="connsiteY7" fmla="*/ 1410268 h 3559791"/>
              <a:gd name="connsiteX8" fmla="*/ 8598545 w 9073942"/>
              <a:gd name="connsiteY8" fmla="*/ 195618 h 3559791"/>
              <a:gd name="connsiteX9" fmla="*/ 6401256 w 9073942"/>
              <a:gd name="connsiteY9" fmla="*/ 236561 h 3559791"/>
              <a:gd name="connsiteX10" fmla="*/ 6141948 w 9073942"/>
              <a:gd name="connsiteY10" fmla="*/ 1478507 h 3559791"/>
              <a:gd name="connsiteX11" fmla="*/ 5677924 w 9073942"/>
              <a:gd name="connsiteY11" fmla="*/ 2092656 h 3559791"/>
              <a:gd name="connsiteX12" fmla="*/ 3101232 w 9073942"/>
              <a:gd name="connsiteY12" fmla="*/ 2419893 h 3559791"/>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033015 w 9019600"/>
              <a:gd name="connsiteY4" fmla="*/ 2775044 h 3514988"/>
              <a:gd name="connsiteX5" fmla="*/ 6606221 w 9019600"/>
              <a:gd name="connsiteY5" fmla="*/ 2338316 h 3514988"/>
              <a:gd name="connsiteX6" fmla="*/ 8653385 w 9019600"/>
              <a:gd name="connsiteY6" fmla="*/ 2351964 h 3514988"/>
              <a:gd name="connsiteX7" fmla="*/ 8803511 w 9019600"/>
              <a:gd name="connsiteY7" fmla="*/ 1410268 h 3514988"/>
              <a:gd name="connsiteX8" fmla="*/ 8544203 w 9019600"/>
              <a:gd name="connsiteY8" fmla="*/ 195618 h 3514988"/>
              <a:gd name="connsiteX9" fmla="*/ 6346914 w 9019600"/>
              <a:gd name="connsiteY9" fmla="*/ 236561 h 3514988"/>
              <a:gd name="connsiteX10" fmla="*/ 6087606 w 9019600"/>
              <a:gd name="connsiteY10" fmla="*/ 1478507 h 3514988"/>
              <a:gd name="connsiteX11" fmla="*/ 5623582 w 9019600"/>
              <a:gd name="connsiteY11" fmla="*/ 2092656 h 3514988"/>
              <a:gd name="connsiteX12" fmla="*/ 3046890 w 9019600"/>
              <a:gd name="connsiteY12" fmla="*/ 2419893 h 3514988"/>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606221 w 9019600"/>
              <a:gd name="connsiteY4" fmla="*/ 2338316 h 3514988"/>
              <a:gd name="connsiteX5" fmla="*/ 8653385 w 9019600"/>
              <a:gd name="connsiteY5" fmla="*/ 2351964 h 3514988"/>
              <a:gd name="connsiteX6" fmla="*/ 8803511 w 9019600"/>
              <a:gd name="connsiteY6" fmla="*/ 1410268 h 3514988"/>
              <a:gd name="connsiteX7" fmla="*/ 8544203 w 9019600"/>
              <a:gd name="connsiteY7" fmla="*/ 195618 h 3514988"/>
              <a:gd name="connsiteX8" fmla="*/ 6346914 w 9019600"/>
              <a:gd name="connsiteY8" fmla="*/ 236561 h 3514988"/>
              <a:gd name="connsiteX9" fmla="*/ 6087606 w 9019600"/>
              <a:gd name="connsiteY9" fmla="*/ 1478507 h 3514988"/>
              <a:gd name="connsiteX10" fmla="*/ 5623582 w 9019600"/>
              <a:gd name="connsiteY10" fmla="*/ 2092656 h 3514988"/>
              <a:gd name="connsiteX11" fmla="*/ 3046890 w 9019600"/>
              <a:gd name="connsiteY11" fmla="*/ 2419893 h 3514988"/>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6087606 w 8976382"/>
              <a:gd name="connsiteY8" fmla="*/ 1635456 h 3671937"/>
              <a:gd name="connsiteX9" fmla="*/ 5623582 w 8976382"/>
              <a:gd name="connsiteY9" fmla="*/ 2249605 h 3671937"/>
              <a:gd name="connsiteX10" fmla="*/ 3046890 w 8976382"/>
              <a:gd name="connsiteY10"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51218 h 3646313"/>
              <a:gd name="connsiteX1" fmla="*/ 382593 w 8976382"/>
              <a:gd name="connsiteY1" fmla="*/ 2629279 h 3646313"/>
              <a:gd name="connsiteX2" fmla="*/ 751332 w 8976382"/>
              <a:gd name="connsiteY2" fmla="*/ 3506871 h 3646313"/>
              <a:gd name="connsiteX3" fmla="*/ 4422579 w 8976382"/>
              <a:gd name="connsiteY3" fmla="*/ 3465928 h 3646313"/>
              <a:gd name="connsiteX4" fmla="*/ 6606221 w 8976382"/>
              <a:gd name="connsiteY4" fmla="*/ 2469641 h 3646313"/>
              <a:gd name="connsiteX5" fmla="*/ 8653385 w 8976382"/>
              <a:gd name="connsiteY5" fmla="*/ 2483289 h 3646313"/>
              <a:gd name="connsiteX6" fmla="*/ 8544203 w 8976382"/>
              <a:gd name="connsiteY6" fmla="*/ 326943 h 3646313"/>
              <a:gd name="connsiteX7" fmla="*/ 6287249 w 8976382"/>
              <a:gd name="connsiteY7" fmla="*/ 521632 h 3646313"/>
              <a:gd name="connsiteX8" fmla="*/ 5623582 w 8976382"/>
              <a:gd name="connsiteY8" fmla="*/ 2223981 h 3646313"/>
              <a:gd name="connsiteX9" fmla="*/ 3046890 w 8976382"/>
              <a:gd name="connsiteY9" fmla="*/ 2551218 h 3646313"/>
              <a:gd name="connsiteX0" fmla="*/ 3046890 w 8928246"/>
              <a:gd name="connsiteY0" fmla="*/ 2523509 h 3618604"/>
              <a:gd name="connsiteX1" fmla="*/ 382593 w 8928246"/>
              <a:gd name="connsiteY1" fmla="*/ 2601570 h 3618604"/>
              <a:gd name="connsiteX2" fmla="*/ 751332 w 8928246"/>
              <a:gd name="connsiteY2" fmla="*/ 3479162 h 3618604"/>
              <a:gd name="connsiteX3" fmla="*/ 4422579 w 8928246"/>
              <a:gd name="connsiteY3" fmla="*/ 3438219 h 3618604"/>
              <a:gd name="connsiteX4" fmla="*/ 6606221 w 8928246"/>
              <a:gd name="connsiteY4" fmla="*/ 2441932 h 3618604"/>
              <a:gd name="connsiteX5" fmla="*/ 8591505 w 8928246"/>
              <a:gd name="connsiteY5" fmla="*/ 2289326 h 3618604"/>
              <a:gd name="connsiteX6" fmla="*/ 8544203 w 8928246"/>
              <a:gd name="connsiteY6" fmla="*/ 299234 h 3618604"/>
              <a:gd name="connsiteX7" fmla="*/ 6287249 w 8928246"/>
              <a:gd name="connsiteY7" fmla="*/ 493923 h 3618604"/>
              <a:gd name="connsiteX8" fmla="*/ 5623582 w 8928246"/>
              <a:gd name="connsiteY8" fmla="*/ 2196272 h 3618604"/>
              <a:gd name="connsiteX9" fmla="*/ 3046890 w 8928246"/>
              <a:gd name="connsiteY9" fmla="*/ 2523509 h 3618604"/>
              <a:gd name="connsiteX0" fmla="*/ 3046890 w 8928246"/>
              <a:gd name="connsiteY0" fmla="*/ 2523509 h 3609264"/>
              <a:gd name="connsiteX1" fmla="*/ 382593 w 8928246"/>
              <a:gd name="connsiteY1" fmla="*/ 2601570 h 3609264"/>
              <a:gd name="connsiteX2" fmla="*/ 751332 w 8928246"/>
              <a:gd name="connsiteY2" fmla="*/ 3479162 h 3609264"/>
              <a:gd name="connsiteX3" fmla="*/ 4415041 w 8928246"/>
              <a:gd name="connsiteY3" fmla="*/ 3382181 h 3609264"/>
              <a:gd name="connsiteX4" fmla="*/ 6606221 w 8928246"/>
              <a:gd name="connsiteY4" fmla="*/ 2441932 h 3609264"/>
              <a:gd name="connsiteX5" fmla="*/ 8591505 w 8928246"/>
              <a:gd name="connsiteY5" fmla="*/ 2289326 h 3609264"/>
              <a:gd name="connsiteX6" fmla="*/ 8544203 w 8928246"/>
              <a:gd name="connsiteY6" fmla="*/ 299234 h 3609264"/>
              <a:gd name="connsiteX7" fmla="*/ 6287249 w 8928246"/>
              <a:gd name="connsiteY7" fmla="*/ 493923 h 3609264"/>
              <a:gd name="connsiteX8" fmla="*/ 5623582 w 8928246"/>
              <a:gd name="connsiteY8" fmla="*/ 2196272 h 3609264"/>
              <a:gd name="connsiteX9" fmla="*/ 3046890 w 8928246"/>
              <a:gd name="connsiteY9" fmla="*/ 2523509 h 3609264"/>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613030 w 8917694"/>
              <a:gd name="connsiteY8" fmla="*/ 2196272 h 3538889"/>
              <a:gd name="connsiteX9" fmla="*/ 3036338 w 8917694"/>
              <a:gd name="connsiteY9" fmla="*/ 2523509 h 3538889"/>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484609 w 8917694"/>
              <a:gd name="connsiteY8" fmla="*/ 1977082 h 3538889"/>
              <a:gd name="connsiteX9" fmla="*/ 3036338 w 8917694"/>
              <a:gd name="connsiteY9" fmla="*/ 2523509 h 353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17694" h="3538889">
                <a:moveTo>
                  <a:pt x="3036338" y="2523509"/>
                </a:moveTo>
                <a:cubicBezTo>
                  <a:pt x="2150746" y="2518033"/>
                  <a:pt x="744082" y="2458458"/>
                  <a:pt x="372041" y="2601570"/>
                </a:cubicBezTo>
                <a:cubicBezTo>
                  <a:pt x="0" y="2744682"/>
                  <a:pt x="132014" y="3252079"/>
                  <a:pt x="804089" y="3382181"/>
                </a:cubicBezTo>
                <a:cubicBezTo>
                  <a:pt x="1476164" y="3512283"/>
                  <a:pt x="3439226" y="3538889"/>
                  <a:pt x="4404489" y="3382181"/>
                </a:cubicBezTo>
                <a:cubicBezTo>
                  <a:pt x="5369752" y="3225473"/>
                  <a:pt x="5899592" y="2624074"/>
                  <a:pt x="6595669" y="2441932"/>
                </a:cubicBezTo>
                <a:cubicBezTo>
                  <a:pt x="7291746" y="2259790"/>
                  <a:pt x="8257956" y="2646442"/>
                  <a:pt x="8580953" y="2289326"/>
                </a:cubicBezTo>
                <a:cubicBezTo>
                  <a:pt x="8903950" y="1932210"/>
                  <a:pt x="8917694" y="598468"/>
                  <a:pt x="8533651" y="299234"/>
                </a:cubicBezTo>
                <a:cubicBezTo>
                  <a:pt x="8149608" y="0"/>
                  <a:pt x="6784871" y="214282"/>
                  <a:pt x="6276697" y="493923"/>
                </a:cubicBezTo>
                <a:cubicBezTo>
                  <a:pt x="5768523" y="773564"/>
                  <a:pt x="6024669" y="1638818"/>
                  <a:pt x="5484609" y="1977082"/>
                </a:cubicBezTo>
                <a:cubicBezTo>
                  <a:pt x="4944549" y="2315346"/>
                  <a:pt x="3912427" y="2528926"/>
                  <a:pt x="3036338" y="2523509"/>
                </a:cubicBezTo>
                <a:close/>
              </a:path>
            </a:pathLst>
          </a:cu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en-US" dirty="0" smtClean="0"/>
              <a:t>Local path sampling</a:t>
            </a:r>
            <a:endParaRPr lang="en-US" dirty="0"/>
          </a:p>
        </p:txBody>
      </p:sp>
      <p:sp>
        <p:nvSpPr>
          <p:cNvPr id="3" name="Zástupný symbol pro obsah 2"/>
          <p:cNvSpPr>
            <a:spLocks noGrp="1"/>
          </p:cNvSpPr>
          <p:nvPr>
            <p:ph idx="1"/>
          </p:nvPr>
        </p:nvSpPr>
        <p:spPr/>
        <p:txBody>
          <a:bodyPr/>
          <a:lstStyle/>
          <a:p>
            <a:r>
              <a:rPr lang="en-US" dirty="0" smtClean="0"/>
              <a:t>Sample one path vertex at a time</a:t>
            </a:r>
          </a:p>
          <a:p>
            <a:pPr>
              <a:buNone/>
            </a:pPr>
            <a:endParaRPr lang="en-US" dirty="0" smtClean="0"/>
          </a:p>
          <a:p>
            <a:pPr marL="457200" indent="-457200">
              <a:buFont typeface="+mj-lt"/>
              <a:buAutoNum type="arabicPeriod"/>
            </a:pPr>
            <a:r>
              <a:rPr lang="en-US" dirty="0" smtClean="0"/>
              <a:t>From an a priori distribution</a:t>
            </a:r>
          </a:p>
          <a:p>
            <a:pPr marL="784225" lvl="1" indent="-457200"/>
            <a:r>
              <a:rPr lang="en-US" dirty="0" smtClean="0"/>
              <a:t>lights, camera sensors</a:t>
            </a:r>
          </a:p>
          <a:p>
            <a:pPr marL="457200" indent="-457200">
              <a:buFont typeface="+mj-lt"/>
              <a:buAutoNum type="arabicPeriod"/>
            </a:pPr>
            <a:endParaRPr lang="en-US" dirty="0" smtClean="0"/>
          </a:p>
          <a:p>
            <a:pPr marL="457200" indent="-457200">
              <a:buFont typeface="+mj-lt"/>
              <a:buAutoNum type="arabicPeriod"/>
            </a:pPr>
            <a:r>
              <a:rPr lang="en-US" dirty="0" smtClean="0"/>
              <a:t>Sample direction from an existing vertex</a:t>
            </a:r>
          </a:p>
          <a:p>
            <a:pPr marL="457200" indent="-457200">
              <a:buFont typeface="+mj-lt"/>
              <a:buAutoNum type="arabicPeriod"/>
            </a:pPr>
            <a:endParaRPr lang="en-US" dirty="0" smtClean="0"/>
          </a:p>
          <a:p>
            <a:pPr marL="457200" indent="-457200">
              <a:buFont typeface="+mj-lt"/>
              <a:buAutoNum type="arabicPeriod"/>
            </a:pPr>
            <a:r>
              <a:rPr lang="en-US" dirty="0" smtClean="0"/>
              <a:t>Connect sub-paths</a:t>
            </a:r>
          </a:p>
          <a:p>
            <a:pPr marL="784225" lvl="1" indent="-457200"/>
            <a:r>
              <a:rPr lang="en-US" dirty="0" smtClean="0"/>
              <a:t>test visibility between vertices</a:t>
            </a:r>
          </a:p>
        </p:txBody>
      </p:sp>
      <p:grpSp>
        <p:nvGrpSpPr>
          <p:cNvPr id="7" name="Skupina 6" descr="CornellBox - a priori distrib"/>
          <p:cNvGrpSpPr/>
          <p:nvPr/>
        </p:nvGrpSpPr>
        <p:grpSpPr>
          <a:xfrm>
            <a:off x="6693106" y="47667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8" name="Volný tvar 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Volný tvar 1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Volný tvar 1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Elipsa 32"/>
          <p:cNvSpPr/>
          <p:nvPr/>
        </p:nvSpPr>
        <p:spPr>
          <a:xfrm>
            <a:off x="7380312" y="712792"/>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5" name="Skupina 44"/>
          <p:cNvGrpSpPr/>
          <p:nvPr/>
        </p:nvGrpSpPr>
        <p:grpSpPr>
          <a:xfrm>
            <a:off x="6693106" y="2636912"/>
            <a:ext cx="1695318" cy="1872208"/>
            <a:chOff x="6693106" y="2636912"/>
            <a:chExt cx="1695318" cy="1872208"/>
          </a:xfrm>
        </p:grpSpPr>
        <p:grpSp>
          <p:nvGrpSpPr>
            <p:cNvPr id="14" name="Skupina 13"/>
            <p:cNvGrpSpPr/>
            <p:nvPr/>
          </p:nvGrpSpPr>
          <p:grpSpPr>
            <a:xfrm>
              <a:off x="6693106" y="263691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15" name="Volný tvar 14"/>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nvGrpSpPr>
          <p:cNvPr id="53" name="Skupina 52"/>
          <p:cNvGrpSpPr/>
          <p:nvPr/>
        </p:nvGrpSpPr>
        <p:grpSpPr>
          <a:xfrm>
            <a:off x="6732240" y="4797152"/>
            <a:ext cx="1695318" cy="1872208"/>
            <a:chOff x="6732240" y="4797152"/>
            <a:chExt cx="1695318" cy="1872208"/>
          </a:xfrm>
        </p:grpSpPr>
        <p:grpSp>
          <p:nvGrpSpPr>
            <p:cNvPr id="21" name="Skupina 20"/>
            <p:cNvGrpSpPr/>
            <p:nvPr/>
          </p:nvGrpSpPr>
          <p:grpSpPr>
            <a:xfrm>
              <a:off x="6732240" y="479715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22" name="Volný tvar 2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Volný tvar 2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Volný tvar 2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Volný tvar 2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Volný tvar 2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olný tvar 2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Elipsa 45"/>
            <p:cNvSpPr/>
            <p:nvPr/>
          </p:nvSpPr>
          <p:spPr>
            <a:xfrm>
              <a:off x="7668344" y="6381328"/>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Elipsa 46"/>
            <p:cNvSpPr/>
            <p:nvPr/>
          </p:nvSpPr>
          <p:spPr>
            <a:xfrm rot="5400000">
              <a:off x="6876256" y="5445224"/>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49" name="Přímá spojovací čára 48"/>
          <p:cNvCxnSpPr/>
          <p:nvPr/>
        </p:nvCxnSpPr>
        <p:spPr>
          <a:xfrm>
            <a:off x="6958052" y="5471202"/>
            <a:ext cx="784727" cy="927022"/>
          </a:xfrm>
          <a:prstGeom prst="line">
            <a:avLst/>
          </a:prstGeom>
          <a:ln w="12700">
            <a:solidFill>
              <a:schemeClr val="accent2"/>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1" name="Zástupný symbol pro zápatí 40"/>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
        <p:nvSpPr>
          <p:cNvPr id="4" name="Zástupný symbol pro číslo snímku 3"/>
          <p:cNvSpPr>
            <a:spLocks noGrp="1"/>
          </p:cNvSpPr>
          <p:nvPr>
            <p:ph type="sldNum" sz="quarter" idx="12"/>
          </p:nvPr>
        </p:nvSpPr>
        <p:spPr/>
        <p:txBody>
          <a:bodyPr/>
          <a:lstStyle/>
          <a:p>
            <a:pPr>
              <a:defRPr/>
            </a:pPr>
            <a:fld id="{81494967-73EE-4A75-A827-47B02327E019}" type="slidenum">
              <a:rPr lang="en-US" altLang="en-US" smtClean="0"/>
              <a:pPr>
                <a:defRPr/>
              </a:pPr>
              <a:t>21</a:t>
            </a:fld>
            <a:endParaRPr lang="en-US"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down)">
                                      <p:cBhvr>
                                        <p:cTn id="43" dur="500"/>
                                        <p:tgtEl>
                                          <p:spTgt spid="36"/>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3"/>
                                        </p:tgtEl>
                                        <p:attrNameLst>
                                          <p:attrName>style.visibility</p:attrName>
                                        </p:attrNameLst>
                                      </p:cBhvr>
                                      <p:to>
                                        <p:strVal val="visible"/>
                                      </p:to>
                                    </p:set>
                                    <p:animEffect transition="in" filter="fade">
                                      <p:cBhvr>
                                        <p:cTn id="60" dur="500"/>
                                        <p:tgtEl>
                                          <p:spTgt spid="53"/>
                                        </p:tgtEl>
                                      </p:cBhvr>
                                    </p:animEffect>
                                  </p:childTnLst>
                                </p:cTn>
                              </p:par>
                            </p:childTnLst>
                          </p:cTn>
                        </p:par>
                        <p:par>
                          <p:cTn id="61" fill="hold">
                            <p:stCondLst>
                              <p:cond delay="500"/>
                            </p:stCondLst>
                            <p:childTnLst>
                              <p:par>
                                <p:cTn id="62" presetID="10" presetClass="entr" presetSubtype="0"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wipe(down)">
                                      <p:cBhvr>
                                        <p:cTn id="6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1" grpId="0" animBg="1"/>
      <p:bldP spid="30" grpId="0" animBg="1"/>
      <p:bldP spid="33" grpId="0" animBg="1"/>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 – Path tracing</a:t>
            </a:r>
            <a:endParaRPr lang="en-US" dirty="0"/>
          </a:p>
        </p:txBody>
      </p:sp>
      <p:sp>
        <p:nvSpPr>
          <p:cNvPr id="3" name="Zástupný symbol pro obsah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457200" indent="-457200">
              <a:buFont typeface="+mj-lt"/>
              <a:buAutoNum type="arabicPeriod"/>
            </a:pPr>
            <a:r>
              <a:rPr lang="en-US" dirty="0" smtClean="0"/>
              <a:t>A priori </a:t>
            </a:r>
            <a:r>
              <a:rPr lang="en-US" dirty="0" err="1" smtClean="0"/>
              <a:t>distrib</a:t>
            </a:r>
            <a:r>
              <a:rPr lang="en-US" dirty="0" smtClean="0"/>
              <a:t>.</a:t>
            </a:r>
          </a:p>
          <a:p>
            <a:pPr marL="457200" indent="-457200">
              <a:buFont typeface="+mj-lt"/>
              <a:buAutoNum type="arabicPeriod"/>
            </a:pPr>
            <a:r>
              <a:rPr lang="en-US" dirty="0" smtClean="0"/>
              <a:t>Direction sampling</a:t>
            </a:r>
          </a:p>
          <a:p>
            <a:pPr marL="457200" indent="-457200">
              <a:buFont typeface="+mj-lt"/>
              <a:buAutoNum type="arabicPeriod"/>
            </a:pPr>
            <a:r>
              <a:rPr lang="en-US" dirty="0" smtClean="0"/>
              <a:t>Connect vertices</a:t>
            </a:r>
            <a:endParaRPr lang="en-US" dirty="0"/>
          </a:p>
        </p:txBody>
      </p:sp>
      <p:grpSp>
        <p:nvGrpSpPr>
          <p:cNvPr id="5" name="Skupina 4"/>
          <p:cNvGrpSpPr/>
          <p:nvPr/>
        </p:nvGrpSpPr>
        <p:grpSpPr>
          <a:xfrm>
            <a:off x="4355976" y="177281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971600" y="2204864"/>
            <a:ext cx="1504950" cy="1550988"/>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13" name="Straight Arrow Connector 13"/>
          <p:cNvCxnSpPr/>
          <p:nvPr/>
        </p:nvCxnSpPr>
        <p:spPr>
          <a:xfrm flipH="1" flipV="1">
            <a:off x="2275696" y="3317237"/>
            <a:ext cx="3520440" cy="1983971"/>
          </a:xfrm>
          <a:prstGeom prst="straightConnector1">
            <a:avLst/>
          </a:prstGeom>
          <a:ln w="12700">
            <a:solidFill>
              <a:schemeClr val="tx1">
                <a:lumMod val="65000"/>
                <a:lumOff val="35000"/>
              </a:schemeClr>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4" name="Oval 11"/>
          <p:cNvSpPr/>
          <p:nvPr/>
        </p:nvSpPr>
        <p:spPr>
          <a:xfrm>
            <a:off x="2209546" y="325273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Oval 11"/>
          <p:cNvSpPr/>
          <p:nvPr/>
        </p:nvSpPr>
        <p:spPr>
          <a:xfrm>
            <a:off x="5803189" y="5252604"/>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7" name="Oval 11"/>
          <p:cNvSpPr/>
          <p:nvPr/>
        </p:nvSpPr>
        <p:spPr>
          <a:xfrm>
            <a:off x="6363351" y="231707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18" name="Straight Arrow Connector 13"/>
          <p:cNvCxnSpPr/>
          <p:nvPr/>
        </p:nvCxnSpPr>
        <p:spPr>
          <a:xfrm flipV="1">
            <a:off x="5875699" y="2467992"/>
            <a:ext cx="531019" cy="2761894"/>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Arrow Connector 13"/>
          <p:cNvCxnSpPr/>
          <p:nvPr/>
        </p:nvCxnSpPr>
        <p:spPr>
          <a:xfrm flipH="1">
            <a:off x="5948127" y="3717032"/>
            <a:ext cx="1864233" cy="1549067"/>
          </a:xfrm>
          <a:prstGeom prst="straightConnector1">
            <a:avLst/>
          </a:prstGeom>
          <a:ln w="12700">
            <a:solidFill>
              <a:schemeClr val="tx1">
                <a:lumMod val="65000"/>
                <a:lumOff val="35000"/>
              </a:schemeClr>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9" name="Oval 11"/>
          <p:cNvSpPr/>
          <p:nvPr/>
        </p:nvSpPr>
        <p:spPr>
          <a:xfrm>
            <a:off x="6588224" y="227687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0" name="Straight Arrow Connector 13"/>
          <p:cNvCxnSpPr/>
          <p:nvPr/>
        </p:nvCxnSpPr>
        <p:spPr>
          <a:xfrm>
            <a:off x="6709340" y="2403806"/>
            <a:ext cx="1102329" cy="1234160"/>
          </a:xfrm>
          <a:prstGeom prst="straightConnector1">
            <a:avLst/>
          </a:prstGeom>
          <a:ln w="12700">
            <a:solidFill>
              <a:schemeClr val="tx1">
                <a:lumMod val="65000"/>
                <a:lumOff val="35000"/>
              </a:schemeClr>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5" name="Oval 11"/>
          <p:cNvSpPr/>
          <p:nvPr/>
        </p:nvSpPr>
        <p:spPr>
          <a:xfrm>
            <a:off x="7804409" y="3613220"/>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TextovéPole 36"/>
          <p:cNvSpPr txBox="1"/>
          <p:nvPr/>
        </p:nvSpPr>
        <p:spPr>
          <a:xfrm>
            <a:off x="1979712" y="3491716"/>
            <a:ext cx="346570"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1.</a:t>
            </a:r>
            <a:endParaRPr lang="cs-CZ" dirty="0" smtClean="0">
              <a:latin typeface="+mn-lt"/>
            </a:endParaRPr>
          </a:p>
        </p:txBody>
      </p:sp>
      <p:sp>
        <p:nvSpPr>
          <p:cNvPr id="38" name="TextovéPole 37"/>
          <p:cNvSpPr txBox="1"/>
          <p:nvPr/>
        </p:nvSpPr>
        <p:spPr>
          <a:xfrm>
            <a:off x="5940152" y="5373216"/>
            <a:ext cx="375424"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2.</a:t>
            </a:r>
            <a:endParaRPr lang="cs-CZ" dirty="0" smtClean="0">
              <a:latin typeface="+mn-lt"/>
            </a:endParaRPr>
          </a:p>
        </p:txBody>
      </p:sp>
      <p:sp>
        <p:nvSpPr>
          <p:cNvPr id="39" name="TextovéPole 38"/>
          <p:cNvSpPr txBox="1"/>
          <p:nvPr/>
        </p:nvSpPr>
        <p:spPr>
          <a:xfrm>
            <a:off x="5934496" y="2022372"/>
            <a:ext cx="346570"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1.</a:t>
            </a:r>
            <a:endParaRPr lang="cs-CZ" dirty="0" smtClean="0">
              <a:latin typeface="+mn-lt"/>
            </a:endParaRPr>
          </a:p>
        </p:txBody>
      </p:sp>
      <p:sp>
        <p:nvSpPr>
          <p:cNvPr id="42" name="TextovéPole 41"/>
          <p:cNvSpPr txBox="1"/>
          <p:nvPr/>
        </p:nvSpPr>
        <p:spPr>
          <a:xfrm>
            <a:off x="5724128" y="3501008"/>
            <a:ext cx="373820"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3.</a:t>
            </a:r>
            <a:endParaRPr lang="cs-CZ" dirty="0" smtClean="0">
              <a:latin typeface="+mn-lt"/>
            </a:endParaRPr>
          </a:p>
        </p:txBody>
      </p:sp>
      <p:sp>
        <p:nvSpPr>
          <p:cNvPr id="43" name="TextovéPole 42"/>
          <p:cNvSpPr txBox="1"/>
          <p:nvPr/>
        </p:nvSpPr>
        <p:spPr>
          <a:xfrm>
            <a:off x="7812360" y="3789040"/>
            <a:ext cx="375424"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2.</a:t>
            </a:r>
            <a:endParaRPr lang="cs-CZ" dirty="0" smtClean="0">
              <a:latin typeface="+mn-lt"/>
            </a:endParaRPr>
          </a:p>
        </p:txBody>
      </p:sp>
      <p:sp>
        <p:nvSpPr>
          <p:cNvPr id="44" name="TextovéPole 43"/>
          <p:cNvSpPr txBox="1"/>
          <p:nvPr/>
        </p:nvSpPr>
        <p:spPr>
          <a:xfrm>
            <a:off x="6755768" y="1969384"/>
            <a:ext cx="375424"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2.</a:t>
            </a:r>
            <a:endParaRPr lang="cs-CZ" dirty="0" smtClean="0">
              <a:latin typeface="+mn-lt"/>
            </a:endParaRPr>
          </a:p>
        </p:txBody>
      </p:sp>
      <p:sp>
        <p:nvSpPr>
          <p:cNvPr id="45" name="Volný tvar 44"/>
          <p:cNvSpPr/>
          <p:nvPr/>
        </p:nvSpPr>
        <p:spPr>
          <a:xfrm>
            <a:off x="2493496" y="2461097"/>
            <a:ext cx="3839211" cy="2738919"/>
          </a:xfrm>
          <a:custGeom>
            <a:avLst/>
            <a:gdLst>
              <a:gd name="connsiteX0" fmla="*/ 0 w 3900792"/>
              <a:gd name="connsiteY0" fmla="*/ 787940 h 2626468"/>
              <a:gd name="connsiteX1" fmla="*/ 3229583 w 3900792"/>
              <a:gd name="connsiteY1" fmla="*/ 2626468 h 2626468"/>
              <a:gd name="connsiteX2" fmla="*/ 3900792 w 3900792"/>
              <a:gd name="connsiteY2" fmla="*/ 0 h 2626468"/>
              <a:gd name="connsiteX3" fmla="*/ 3900792 w 3900792"/>
              <a:gd name="connsiteY3" fmla="*/ 0 h 2626468"/>
              <a:gd name="connsiteX0" fmla="*/ 0 w 3900792"/>
              <a:gd name="connsiteY0" fmla="*/ 787940 h 2738919"/>
              <a:gd name="connsiteX1" fmla="*/ 3373949 w 3900792"/>
              <a:gd name="connsiteY1" fmla="*/ 2738919 h 2738919"/>
              <a:gd name="connsiteX2" fmla="*/ 3900792 w 3900792"/>
              <a:gd name="connsiteY2" fmla="*/ 0 h 2738919"/>
              <a:gd name="connsiteX3" fmla="*/ 3900792 w 3900792"/>
              <a:gd name="connsiteY3" fmla="*/ 0 h 2738919"/>
              <a:gd name="connsiteX0" fmla="*/ 0 w 3839211"/>
              <a:gd name="connsiteY0" fmla="*/ 866711 h 2738919"/>
              <a:gd name="connsiteX1" fmla="*/ 3312368 w 3839211"/>
              <a:gd name="connsiteY1" fmla="*/ 2738919 h 2738919"/>
              <a:gd name="connsiteX2" fmla="*/ 3839211 w 3839211"/>
              <a:gd name="connsiteY2" fmla="*/ 0 h 2738919"/>
              <a:gd name="connsiteX3" fmla="*/ 3839211 w 3839211"/>
              <a:gd name="connsiteY3" fmla="*/ 0 h 2738919"/>
            </a:gdLst>
            <a:ahLst/>
            <a:cxnLst>
              <a:cxn ang="0">
                <a:pos x="connsiteX0" y="connsiteY0"/>
              </a:cxn>
              <a:cxn ang="0">
                <a:pos x="connsiteX1" y="connsiteY1"/>
              </a:cxn>
              <a:cxn ang="0">
                <a:pos x="connsiteX2" y="connsiteY2"/>
              </a:cxn>
              <a:cxn ang="0">
                <a:pos x="connsiteX3" y="connsiteY3"/>
              </a:cxn>
            </a:cxnLst>
            <a:rect l="l" t="t" r="r" b="b"/>
            <a:pathLst>
              <a:path w="3839211" h="2738919">
                <a:moveTo>
                  <a:pt x="0" y="866711"/>
                </a:moveTo>
                <a:lnTo>
                  <a:pt x="3312368" y="2738919"/>
                </a:lnTo>
                <a:lnTo>
                  <a:pt x="3839211" y="0"/>
                </a:lnTo>
                <a:lnTo>
                  <a:pt x="3839211" y="0"/>
                </a:lnTo>
              </a:path>
            </a:pathLst>
          </a:custGeom>
          <a:ln w="38100">
            <a:solidFill>
              <a:srgbClr val="FFCC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6" name="Volný tvar 45"/>
          <p:cNvSpPr/>
          <p:nvPr/>
        </p:nvSpPr>
        <p:spPr>
          <a:xfrm>
            <a:off x="2441643" y="2393004"/>
            <a:ext cx="5593404" cy="311285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3404" h="3112851">
                <a:moveTo>
                  <a:pt x="0" y="1157592"/>
                </a:moveTo>
                <a:lnTo>
                  <a:pt x="3472774" y="3112851"/>
                </a:lnTo>
                <a:lnTo>
                  <a:pt x="5593404" y="1303507"/>
                </a:lnTo>
                <a:lnTo>
                  <a:pt x="4406629" y="0"/>
                </a:lnTo>
                <a:lnTo>
                  <a:pt x="4406629" y="0"/>
                </a:lnTo>
                <a:lnTo>
                  <a:pt x="4406629" y="0"/>
                </a:lnTo>
              </a:path>
            </a:pathLst>
          </a:custGeom>
          <a:ln w="3810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1" name="Zástupný symbol pro číslo snímku 30"/>
          <p:cNvSpPr>
            <a:spLocks noGrp="1"/>
          </p:cNvSpPr>
          <p:nvPr>
            <p:ph type="sldNum" sz="quarter" idx="12"/>
          </p:nvPr>
        </p:nvSpPr>
        <p:spPr/>
        <p:txBody>
          <a:bodyPr/>
          <a:lstStyle/>
          <a:p>
            <a:pPr>
              <a:defRPr/>
            </a:pPr>
            <a:fld id="{81494967-73EE-4A75-A827-47B02327E019}" type="slidenum">
              <a:rPr lang="en-US" altLang="en-US" smtClean="0"/>
              <a:pPr>
                <a:defRPr/>
              </a:pPr>
              <a:t>22</a:t>
            </a:fld>
            <a:endParaRPr lang="en-US" altLang="en-US"/>
          </a:p>
        </p:txBody>
      </p:sp>
      <p:sp>
        <p:nvSpPr>
          <p:cNvPr id="34" name="Zástupný symbol pro zápatí 33"/>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5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down)">
                                      <p:cBhvr>
                                        <p:cTn id="65" dur="500"/>
                                        <p:tgtEl>
                                          <p:spTgt spid="30"/>
                                        </p:tgtEl>
                                      </p:cBhvr>
                                    </p:animEffect>
                                  </p:childTnLst>
                                </p:cTn>
                              </p:par>
                            </p:childTnLst>
                          </p:cTn>
                        </p:par>
                        <p:par>
                          <p:cTn id="66" fill="hold">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500"/>
                                        <p:tgtEl>
                                          <p:spTgt spid="4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29" grpId="0" animBg="1"/>
      <p:bldP spid="25" grpId="0" animBg="1"/>
      <p:bldP spid="37" grpId="0" animBg="1"/>
      <p:bldP spid="38" grpId="0" animBg="1"/>
      <p:bldP spid="39" grpId="0" animBg="1"/>
      <p:bldP spid="42" grpId="0" animBg="1"/>
      <p:bldP spid="43" grpId="0" animBg="1"/>
      <p:bldP spid="44" grpId="0" animBg="1"/>
      <p:bldP spid="45" grpId="0" animBg="1"/>
      <p:bldP spid="4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Use of local path sampling</a:t>
            </a:r>
            <a:endParaRPr lang="cs-CZ" dirty="0"/>
          </a:p>
        </p:txBody>
      </p:sp>
      <p:sp>
        <p:nvSpPr>
          <p:cNvPr id="3" name="Zástupný symbol pro obsah 2"/>
          <p:cNvSpPr>
            <a:spLocks noGrp="1"/>
          </p:cNvSpPr>
          <p:nvPr>
            <p:ph idx="1"/>
          </p:nvPr>
        </p:nvSpPr>
        <p:spPr/>
        <p:txBody>
          <a:bodyPr/>
          <a:lstStyle/>
          <a:p>
            <a:endParaRPr lang="cs-CZ" dirty="0"/>
          </a:p>
        </p:txBody>
      </p:sp>
      <p:grpSp>
        <p:nvGrpSpPr>
          <p:cNvPr id="20" name="Skupina 19"/>
          <p:cNvGrpSpPr/>
          <p:nvPr/>
        </p:nvGrpSpPr>
        <p:grpSpPr>
          <a:xfrm>
            <a:off x="35496" y="3023343"/>
            <a:ext cx="2521406" cy="1828800"/>
            <a:chOff x="2493350" y="2161456"/>
            <a:chExt cx="5956738" cy="4320480"/>
          </a:xfrm>
        </p:grpSpPr>
        <p:grpSp>
          <p:nvGrpSpPr>
            <p:cNvPr id="5"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13"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4" name="Oval 11"/>
            <p:cNvSpPr/>
            <p:nvPr/>
          </p:nvSpPr>
          <p:spPr>
            <a:xfrm>
              <a:off x="3497816" y="4283026"/>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15"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6" name="Oval 11"/>
            <p:cNvSpPr/>
            <p:nvPr/>
          </p:nvSpPr>
          <p:spPr>
            <a:xfrm>
              <a:off x="6793904" y="2665512"/>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17"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8" name="Oval 11"/>
            <p:cNvSpPr/>
            <p:nvPr/>
          </p:nvSpPr>
          <p:spPr>
            <a:xfrm>
              <a:off x="8010089" y="4001861"/>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9" name="Oval 11"/>
            <p:cNvSpPr/>
            <p:nvPr/>
          </p:nvSpPr>
          <p:spPr>
            <a:xfrm>
              <a:off x="6008870" y="5641245"/>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grpSp>
        <p:nvGrpSpPr>
          <p:cNvPr id="36" name="Skupina 35"/>
          <p:cNvGrpSpPr/>
          <p:nvPr/>
        </p:nvGrpSpPr>
        <p:grpSpPr>
          <a:xfrm>
            <a:off x="3084105" y="3023343"/>
            <a:ext cx="2544867" cy="1845817"/>
            <a:chOff x="2493350" y="2161456"/>
            <a:chExt cx="5956738" cy="4320480"/>
          </a:xfrm>
        </p:grpSpPr>
        <p:grpSp>
          <p:nvGrpSpPr>
            <p:cNvPr id="21" name="Skupina 20"/>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22" name="Volný tvar 2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Volný tvar 2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Volný tvar 2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Volný tvar 2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Volný tvar 2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olný tvar 2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8"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29"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0" name="Oval 11"/>
            <p:cNvSpPr/>
            <p:nvPr/>
          </p:nvSpPr>
          <p:spPr>
            <a:xfrm>
              <a:off x="3497816" y="4283026"/>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1"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2" name="Oval 11"/>
            <p:cNvSpPr/>
            <p:nvPr/>
          </p:nvSpPr>
          <p:spPr>
            <a:xfrm>
              <a:off x="6793904" y="2665512"/>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3" name="Straight Arrow Connector 13"/>
            <p:cNvCxnSpPr/>
            <p:nvPr/>
          </p:nvCxnSpPr>
          <p:spPr>
            <a:xfrm>
              <a:off x="6915020" y="2792447"/>
              <a:ext cx="1102329" cy="1234160"/>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4" name="Oval 11"/>
            <p:cNvSpPr/>
            <p:nvPr/>
          </p:nvSpPr>
          <p:spPr>
            <a:xfrm>
              <a:off x="8010089" y="4001861"/>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5" name="Oval 11"/>
            <p:cNvSpPr/>
            <p:nvPr/>
          </p:nvSpPr>
          <p:spPr>
            <a:xfrm>
              <a:off x="6008870" y="5641245"/>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grpSp>
        <p:nvGrpSpPr>
          <p:cNvPr id="52" name="Skupina 51"/>
          <p:cNvGrpSpPr/>
          <p:nvPr/>
        </p:nvGrpSpPr>
        <p:grpSpPr>
          <a:xfrm>
            <a:off x="6156176" y="3023343"/>
            <a:ext cx="2522876" cy="1829866"/>
            <a:chOff x="2493350" y="2161456"/>
            <a:chExt cx="5956738" cy="4320480"/>
          </a:xfrm>
        </p:grpSpPr>
        <p:grpSp>
          <p:nvGrpSpPr>
            <p:cNvPr id="37"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solid"/>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sp>
        <p:nvSpPr>
          <p:cNvPr id="53" name="TextovéPole 52"/>
          <p:cNvSpPr txBox="1"/>
          <p:nvPr/>
        </p:nvSpPr>
        <p:spPr>
          <a:xfrm>
            <a:off x="650707" y="2276872"/>
            <a:ext cx="2121093" cy="461665"/>
          </a:xfrm>
          <a:prstGeom prst="rect">
            <a:avLst/>
          </a:prstGeom>
          <a:noFill/>
        </p:spPr>
        <p:txBody>
          <a:bodyPr wrap="none" rtlCol="0">
            <a:spAutoFit/>
          </a:bodyPr>
          <a:lstStyle/>
          <a:p>
            <a:r>
              <a:rPr lang="en-US" sz="2400" b="1" dirty="0" smtClean="0">
                <a:solidFill>
                  <a:schemeClr val="tx2"/>
                </a:solidFill>
                <a:latin typeface="+mn-lt"/>
              </a:rPr>
              <a:t>Path tracing</a:t>
            </a:r>
            <a:endParaRPr lang="cs-CZ" sz="2400" b="1" dirty="0" smtClean="0">
              <a:solidFill>
                <a:schemeClr val="tx2"/>
              </a:solidFill>
              <a:latin typeface="+mn-lt"/>
            </a:endParaRPr>
          </a:p>
        </p:txBody>
      </p:sp>
      <p:sp>
        <p:nvSpPr>
          <p:cNvPr id="54" name="TextovéPole 53"/>
          <p:cNvSpPr txBox="1"/>
          <p:nvPr/>
        </p:nvSpPr>
        <p:spPr>
          <a:xfrm>
            <a:off x="3707904" y="2276872"/>
            <a:ext cx="2220480" cy="461665"/>
          </a:xfrm>
          <a:prstGeom prst="rect">
            <a:avLst/>
          </a:prstGeom>
          <a:noFill/>
        </p:spPr>
        <p:txBody>
          <a:bodyPr wrap="none" rtlCol="0">
            <a:spAutoFit/>
          </a:bodyPr>
          <a:lstStyle/>
          <a:p>
            <a:r>
              <a:rPr lang="en-US" sz="2400" b="1" dirty="0" smtClean="0">
                <a:solidFill>
                  <a:schemeClr val="tx2"/>
                </a:solidFill>
                <a:latin typeface="+mn-lt"/>
              </a:rPr>
              <a:t>Light tracing</a:t>
            </a:r>
            <a:endParaRPr lang="cs-CZ" sz="2400" b="1" dirty="0" smtClean="0">
              <a:solidFill>
                <a:schemeClr val="tx2"/>
              </a:solidFill>
              <a:latin typeface="+mn-lt"/>
            </a:endParaRPr>
          </a:p>
        </p:txBody>
      </p:sp>
      <p:sp>
        <p:nvSpPr>
          <p:cNvPr id="55" name="TextovéPole 54"/>
          <p:cNvSpPr txBox="1"/>
          <p:nvPr/>
        </p:nvSpPr>
        <p:spPr>
          <a:xfrm>
            <a:off x="6672000" y="2093947"/>
            <a:ext cx="2265364" cy="830997"/>
          </a:xfrm>
          <a:prstGeom prst="rect">
            <a:avLst/>
          </a:prstGeom>
          <a:noFill/>
        </p:spPr>
        <p:txBody>
          <a:bodyPr wrap="none" rtlCol="0">
            <a:spAutoFit/>
          </a:bodyPr>
          <a:lstStyle/>
          <a:p>
            <a:pPr algn="ctr"/>
            <a:r>
              <a:rPr lang="en-US" sz="2400" b="1" dirty="0" smtClean="0">
                <a:solidFill>
                  <a:schemeClr val="tx2"/>
                </a:solidFill>
                <a:latin typeface="+mn-lt"/>
              </a:rPr>
              <a:t>Bidirectional</a:t>
            </a:r>
            <a:br>
              <a:rPr lang="en-US" sz="2400" b="1" dirty="0" smtClean="0">
                <a:solidFill>
                  <a:schemeClr val="tx2"/>
                </a:solidFill>
                <a:latin typeface="+mn-lt"/>
              </a:rPr>
            </a:br>
            <a:r>
              <a:rPr lang="en-US" sz="2400" b="1" dirty="0" smtClean="0">
                <a:solidFill>
                  <a:schemeClr val="tx2"/>
                </a:solidFill>
                <a:latin typeface="+mn-lt"/>
              </a:rPr>
              <a:t>path tracing</a:t>
            </a:r>
            <a:endParaRPr lang="cs-CZ" sz="2400" b="1" dirty="0" smtClean="0">
              <a:solidFill>
                <a:schemeClr val="tx2"/>
              </a:solidFill>
              <a:latin typeface="+mn-lt"/>
            </a:endParaRPr>
          </a:p>
        </p:txBody>
      </p:sp>
      <p:sp>
        <p:nvSpPr>
          <p:cNvPr id="56" name="Zástupný symbol pro číslo snímku 55"/>
          <p:cNvSpPr>
            <a:spLocks noGrp="1"/>
          </p:cNvSpPr>
          <p:nvPr>
            <p:ph type="sldNum" sz="quarter" idx="12"/>
          </p:nvPr>
        </p:nvSpPr>
        <p:spPr/>
        <p:txBody>
          <a:bodyPr/>
          <a:lstStyle/>
          <a:p>
            <a:pPr>
              <a:defRPr/>
            </a:pPr>
            <a:fld id="{81494967-73EE-4A75-A827-47B02327E019}" type="slidenum">
              <a:rPr lang="en-US" altLang="en-US" smtClean="0"/>
              <a:pPr>
                <a:defRPr/>
              </a:pPr>
              <a:t>23</a:t>
            </a:fld>
            <a:endParaRPr lang="en-US" altLang="en-US"/>
          </a:p>
        </p:txBody>
      </p:sp>
      <p:sp>
        <p:nvSpPr>
          <p:cNvPr id="59" name="Zástupný symbol pro zápatí 58"/>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fade">
                                      <p:cBhvr>
                                        <p:cTn id="14" dur="500"/>
                                        <p:tgtEl>
                                          <p:spTgt spid="55"/>
                                        </p:tgtEl>
                                      </p:cBhvr>
                                    </p:animEffect>
                                  </p:childTnLst>
                                </p:cTn>
                              </p:par>
                              <p:par>
                                <p:cTn id="15" presetID="10" presetClass="entr" presetSubtype="0" fill="hold" nodeType="with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46" name="Skupina 45"/>
          <p:cNvGrpSpPr/>
          <p:nvPr/>
        </p:nvGrpSpPr>
        <p:grpSpPr>
          <a:xfrm>
            <a:off x="2267744" y="1268760"/>
            <a:ext cx="4824536" cy="1872208"/>
            <a:chOff x="2339752" y="1844824"/>
            <a:chExt cx="4824536" cy="1872208"/>
          </a:xfrm>
        </p:grpSpPr>
        <p:sp>
          <p:nvSpPr>
            <p:cNvPr id="45" name="Obdélník 44"/>
            <p:cNvSpPr/>
            <p:nvPr/>
          </p:nvSpPr>
          <p:spPr>
            <a:xfrm>
              <a:off x="2339752" y="1844824"/>
              <a:ext cx="4824536" cy="187220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mc:AlternateContent xmlns:mc="http://schemas.openxmlformats.org/markup-compatibility/2006">
                <mc:Choice xmlns:v="urn:schemas-microsoft-com:vml" Requires="v">
                  <p:oleObj spid="_x0000_s57398" name="Equation" r:id="rId4" imgW="1396800" imgH="228600" progId="Equation.3">
                    <p:embed/>
                  </p:oleObj>
                </mc:Choice>
                <mc:Fallback>
                  <p:oleObj name="Equation" r:id="rId4" imgW="1396800" imgH="22860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2843808" y="2420888"/>
                          <a:ext cx="3486150"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sp>
        <p:nvSpPr>
          <p:cNvPr id="49"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50"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51" name="Straight Arrow Connector 6"/>
          <p:cNvCxnSpPr>
            <a:stCxn id="52" idx="1"/>
            <a:endCxn id="60" idx="5"/>
          </p:cNvCxnSpPr>
          <p:nvPr/>
        </p:nvCxnSpPr>
        <p:spPr>
          <a:xfrm flipH="1" flipV="1">
            <a:off x="5453903" y="4900015"/>
            <a:ext cx="1369413" cy="636285"/>
          </a:xfrm>
          <a:prstGeom prst="straightConnector1">
            <a:avLst/>
          </a:prstGeom>
          <a:ln w="12700">
            <a:solidFill>
              <a:schemeClr val="tx1">
                <a:lumMod val="65000"/>
                <a:lumOff val="35000"/>
              </a:schemeClr>
            </a:solidFill>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52"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3"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54" name="Straight Arrow Connector 9"/>
          <p:cNvCxnSpPr>
            <a:stCxn id="60" idx="3"/>
            <a:endCxn id="61" idx="7"/>
          </p:cNvCxnSpPr>
          <p:nvPr/>
        </p:nvCxnSpPr>
        <p:spPr>
          <a:xfrm flipH="1">
            <a:off x="3844615" y="4900015"/>
            <a:ext cx="1517218" cy="1165129"/>
          </a:xfrm>
          <a:prstGeom prst="straightConnector1">
            <a:avLst/>
          </a:prstGeom>
          <a:ln w="12700">
            <a:solidFill>
              <a:schemeClr val="tx1">
                <a:lumMod val="65000"/>
                <a:lumOff val="35000"/>
              </a:schemeClr>
            </a:solidFill>
            <a:prstDash val="solid"/>
            <a:tailEnd type="none" w="med" len="lg"/>
          </a:ln>
        </p:spPr>
        <p:style>
          <a:lnRef idx="1">
            <a:schemeClr val="accent1"/>
          </a:lnRef>
          <a:fillRef idx="0">
            <a:schemeClr val="accent1"/>
          </a:fillRef>
          <a:effectRef idx="0">
            <a:schemeClr val="accent1"/>
          </a:effectRef>
          <a:fontRef idx="minor">
            <a:schemeClr val="tx1"/>
          </a:fontRef>
        </p:style>
      </p:cxnSp>
      <p:cxnSp>
        <p:nvCxnSpPr>
          <p:cNvPr id="55" name="Straight Arrow Connector 10"/>
          <p:cNvCxnSpPr>
            <a:stCxn id="61" idx="1"/>
            <a:endCxn id="56" idx="5"/>
          </p:cNvCxnSpPr>
          <p:nvPr/>
        </p:nvCxnSpPr>
        <p:spPr>
          <a:xfrm flipH="1" flipV="1">
            <a:off x="2320684" y="5210132"/>
            <a:ext cx="1431861" cy="855012"/>
          </a:xfrm>
          <a:prstGeom prst="straightConnector1">
            <a:avLst/>
          </a:prstGeom>
          <a:ln w="12700">
            <a:solidFill>
              <a:schemeClr val="tx1">
                <a:lumMod val="65000"/>
                <a:lumOff val="35000"/>
              </a:schemeClr>
            </a:solidFill>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56"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57" name="Group 12"/>
          <p:cNvGrpSpPr/>
          <p:nvPr/>
        </p:nvGrpSpPr>
        <p:grpSpPr>
          <a:xfrm rot="21283642">
            <a:off x="1737382" y="4857759"/>
            <a:ext cx="410270" cy="298378"/>
            <a:chOff x="3192789" y="1005143"/>
            <a:chExt cx="785815" cy="571503"/>
          </a:xfrm>
        </p:grpSpPr>
        <p:sp>
          <p:nvSpPr>
            <p:cNvPr id="58"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59"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60"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61"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62" name="Object 4"/>
          <p:cNvGraphicFramePr>
            <a:graphicFrameLocks noChangeAspect="1"/>
          </p:cNvGraphicFramePr>
          <p:nvPr/>
        </p:nvGraphicFramePr>
        <p:xfrm>
          <a:off x="6487641" y="5464274"/>
          <a:ext cx="411162" cy="568325"/>
        </p:xfrm>
        <a:graphic>
          <a:graphicData uri="http://schemas.openxmlformats.org/presentationml/2006/ole">
            <mc:AlternateContent xmlns:mc="http://schemas.openxmlformats.org/markup-compatibility/2006">
              <mc:Choice xmlns:v="urn:schemas-microsoft-com:vml" Requires="v">
                <p:oleObj spid="_x0000_s57399" name="Rovnice" r:id="rId6" imgW="164880" imgH="228600" progId="Equation.3">
                  <p:embed/>
                </p:oleObj>
              </mc:Choice>
              <mc:Fallback>
                <p:oleObj name="Rovnice" r:id="rId6" imgW="164880" imgH="228600" progId="Equation.3">
                  <p:embed/>
                  <p:pic>
                    <p:nvPicPr>
                      <p:cNvPr id="0" name="Picture 15"/>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6487641" y="5464274"/>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3" name="Object 5"/>
          <p:cNvGraphicFramePr>
            <a:graphicFrameLocks noChangeAspect="1"/>
          </p:cNvGraphicFramePr>
          <p:nvPr/>
        </p:nvGraphicFramePr>
        <p:xfrm>
          <a:off x="5295503" y="4793208"/>
          <a:ext cx="381000" cy="536575"/>
        </p:xfrm>
        <a:graphic>
          <a:graphicData uri="http://schemas.openxmlformats.org/presentationml/2006/ole">
            <mc:AlternateContent xmlns:mc="http://schemas.openxmlformats.org/markup-compatibility/2006">
              <mc:Choice xmlns:v="urn:schemas-microsoft-com:vml" Requires="v">
                <p:oleObj spid="_x0000_s57400" name="Rovnice" r:id="rId8" imgW="152280" imgH="215640" progId="Equation.3">
                  <p:embed/>
                </p:oleObj>
              </mc:Choice>
              <mc:Fallback>
                <p:oleObj name="Rovnice" r:id="rId8" imgW="152280" imgH="215640" progId="Equation.3">
                  <p:embed/>
                  <p:pic>
                    <p:nvPicPr>
                      <p:cNvPr id="0" name="Picture 16"/>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5295503" y="4793208"/>
                        <a:ext cx="381000"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4" name="Object 6"/>
          <p:cNvGraphicFramePr>
            <a:graphicFrameLocks noChangeAspect="1"/>
          </p:cNvGraphicFramePr>
          <p:nvPr/>
        </p:nvGraphicFramePr>
        <p:xfrm>
          <a:off x="3594299" y="5511899"/>
          <a:ext cx="411162" cy="536575"/>
        </p:xfrm>
        <a:graphic>
          <a:graphicData uri="http://schemas.openxmlformats.org/presentationml/2006/ole">
            <mc:AlternateContent xmlns:mc="http://schemas.openxmlformats.org/markup-compatibility/2006">
              <mc:Choice xmlns:v="urn:schemas-microsoft-com:vml" Requires="v">
                <p:oleObj spid="_x0000_s57401" name="Rovnice" r:id="rId10" imgW="164880" imgH="215640" progId="Equation.3">
                  <p:embed/>
                </p:oleObj>
              </mc:Choice>
              <mc:Fallback>
                <p:oleObj name="Rovnice" r:id="rId10" imgW="164880" imgH="215640" progId="Equation.3">
                  <p:embed/>
                  <p:pic>
                    <p:nvPicPr>
                      <p:cNvPr id="0" name="Picture 17"/>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3594299" y="5511899"/>
                        <a:ext cx="411162"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5" name="Object 7"/>
          <p:cNvGraphicFramePr>
            <a:graphicFrameLocks noChangeAspect="1"/>
          </p:cNvGraphicFramePr>
          <p:nvPr/>
        </p:nvGraphicFramePr>
        <p:xfrm>
          <a:off x="1998762" y="5092923"/>
          <a:ext cx="411163" cy="568325"/>
        </p:xfrm>
        <a:graphic>
          <a:graphicData uri="http://schemas.openxmlformats.org/presentationml/2006/ole">
            <mc:AlternateContent xmlns:mc="http://schemas.openxmlformats.org/markup-compatibility/2006">
              <mc:Choice xmlns:v="urn:schemas-microsoft-com:vml" Requires="v">
                <p:oleObj spid="_x0000_s57402" name="Rovnice" r:id="rId12" imgW="164880" imgH="228600" progId="Equation.3">
                  <p:embed/>
                </p:oleObj>
              </mc:Choice>
              <mc:Fallback>
                <p:oleObj name="Rovnice" r:id="rId12" imgW="164880" imgH="228600" progId="Equation.3">
                  <p:embed/>
                  <p:pic>
                    <p:nvPicPr>
                      <p:cNvPr id="0" name="Picture 18"/>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1998762" y="5092923"/>
                        <a:ext cx="411163"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29" name="Zástupný symbol pro číslo snímku 28"/>
          <p:cNvSpPr>
            <a:spLocks noGrp="1"/>
          </p:cNvSpPr>
          <p:nvPr>
            <p:ph type="sldNum" sz="quarter" idx="12"/>
          </p:nvPr>
        </p:nvSpPr>
        <p:spPr/>
        <p:txBody>
          <a:bodyPr/>
          <a:lstStyle/>
          <a:p>
            <a:pPr>
              <a:defRPr/>
            </a:pPr>
            <a:fld id="{81494967-73EE-4A75-A827-47B02327E019}" type="slidenum">
              <a:rPr lang="en-US" altLang="en-US" smtClean="0"/>
              <a:pPr>
                <a:defRPr/>
              </a:pPr>
              <a:t>24</a:t>
            </a:fld>
            <a:endParaRPr lang="en-US" altLang="en-US"/>
          </a:p>
        </p:txBody>
      </p:sp>
      <p:sp>
        <p:nvSpPr>
          <p:cNvPr id="32" name="Zástupný symbol pro zápatí 31"/>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3" name="Skupina 45"/>
          <p:cNvGrpSpPr/>
          <p:nvPr/>
        </p:nvGrpSpPr>
        <p:grpSpPr>
          <a:xfrm>
            <a:off x="2574826" y="1494542"/>
            <a:ext cx="4351720" cy="1367686"/>
            <a:chOff x="2646834" y="2070606"/>
            <a:chExt cx="4351720" cy="1367686"/>
          </a:xfrm>
        </p:grpSpPr>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mc:AlternateContent xmlns:mc="http://schemas.openxmlformats.org/markup-compatibility/2006">
                <mc:Choice xmlns:v="urn:schemas-microsoft-com:vml" Requires="v">
                  <p:oleObj spid="_x0000_s58416" name="Equation" r:id="rId4" imgW="1396800" imgH="228600" progId="Equation.3">
                    <p:embed/>
                  </p:oleObj>
                </mc:Choice>
                <mc:Fallback>
                  <p:oleObj name="Equation" r:id="rId4" imgW="1396800" imgH="22860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2843808" y="2420888"/>
                          <a:ext cx="3486150"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sp>
        <p:nvSpPr>
          <p:cNvPr id="33"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34"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35" name="Straight Arrow Connector 6"/>
          <p:cNvCxnSpPr>
            <a:stCxn id="36" idx="1"/>
            <a:endCxn id="44" idx="5"/>
          </p:cNvCxnSpPr>
          <p:nvPr/>
        </p:nvCxnSpPr>
        <p:spPr>
          <a:xfrm flipH="1" flipV="1">
            <a:off x="5453903" y="4900015"/>
            <a:ext cx="1369413" cy="636285"/>
          </a:xfrm>
          <a:prstGeom prst="straightConnector1">
            <a:avLst/>
          </a:prstGeom>
          <a:ln w="12700">
            <a:solidFill>
              <a:schemeClr val="tx1">
                <a:lumMod val="65000"/>
                <a:lumOff val="35000"/>
              </a:schemeClr>
            </a:solidFill>
            <a:prstDash val="dash"/>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36"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38" name="Straight Arrow Connector 9"/>
          <p:cNvCxnSpPr>
            <a:stCxn id="44" idx="3"/>
            <a:endCxn id="46" idx="7"/>
          </p:cNvCxnSpPr>
          <p:nvPr/>
        </p:nvCxnSpPr>
        <p:spPr>
          <a:xfrm flipH="1">
            <a:off x="3844615" y="4900015"/>
            <a:ext cx="1517218" cy="1165129"/>
          </a:xfrm>
          <a:prstGeom prst="straightConnector1">
            <a:avLst/>
          </a:prstGeom>
          <a:ln w="12700">
            <a:solidFill>
              <a:schemeClr val="tx1">
                <a:lumMod val="65000"/>
                <a:lumOff val="35000"/>
              </a:schemeClr>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10"/>
          <p:cNvCxnSpPr>
            <a:stCxn id="46" idx="1"/>
            <a:endCxn id="40" idx="5"/>
          </p:cNvCxnSpPr>
          <p:nvPr/>
        </p:nvCxnSpPr>
        <p:spPr>
          <a:xfrm flipH="1" flipV="1">
            <a:off x="2320684" y="5210132"/>
            <a:ext cx="1431861" cy="855012"/>
          </a:xfrm>
          <a:prstGeom prst="straightConnector1">
            <a:avLst/>
          </a:prstGeom>
          <a:ln w="12700">
            <a:solidFill>
              <a:schemeClr val="tx1">
                <a:lumMod val="65000"/>
                <a:lumOff val="35000"/>
              </a:schemeClr>
            </a:solidFill>
            <a:prstDash val="dash"/>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40"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41" name="Group 12"/>
          <p:cNvGrpSpPr/>
          <p:nvPr/>
        </p:nvGrpSpPr>
        <p:grpSpPr>
          <a:xfrm rot="21283642">
            <a:off x="1737382" y="4857759"/>
            <a:ext cx="410270" cy="298378"/>
            <a:chOff x="3192789" y="1005143"/>
            <a:chExt cx="785815" cy="571503"/>
          </a:xfrm>
        </p:grpSpPr>
        <p:sp>
          <p:nvSpPr>
            <p:cNvPr id="42"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43"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44"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6"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49" name="Object 4"/>
          <p:cNvGraphicFramePr>
            <a:graphicFrameLocks noChangeAspect="1"/>
          </p:cNvGraphicFramePr>
          <p:nvPr/>
        </p:nvGraphicFramePr>
        <p:xfrm>
          <a:off x="6487641" y="5464274"/>
          <a:ext cx="411162" cy="568325"/>
        </p:xfrm>
        <a:graphic>
          <a:graphicData uri="http://schemas.openxmlformats.org/presentationml/2006/ole">
            <mc:AlternateContent xmlns:mc="http://schemas.openxmlformats.org/markup-compatibility/2006">
              <mc:Choice xmlns:v="urn:schemas-microsoft-com:vml" Requires="v">
                <p:oleObj spid="_x0000_s58417" name="Rovnice" r:id="rId6" imgW="164880" imgH="228600" progId="Equation.3">
                  <p:embed/>
                </p:oleObj>
              </mc:Choice>
              <mc:Fallback>
                <p:oleObj name="Rovnice" r:id="rId6" imgW="164880" imgH="228600" progId="Equation.3">
                  <p:embed/>
                  <p:pic>
                    <p:nvPicPr>
                      <p:cNvPr id="0" name="Picture 9"/>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6487641" y="5464274"/>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0" name="Object 5"/>
          <p:cNvGraphicFramePr>
            <a:graphicFrameLocks noChangeAspect="1"/>
          </p:cNvGraphicFramePr>
          <p:nvPr/>
        </p:nvGraphicFramePr>
        <p:xfrm>
          <a:off x="5295503" y="4793208"/>
          <a:ext cx="381000" cy="536575"/>
        </p:xfrm>
        <a:graphic>
          <a:graphicData uri="http://schemas.openxmlformats.org/presentationml/2006/ole">
            <mc:AlternateContent xmlns:mc="http://schemas.openxmlformats.org/markup-compatibility/2006">
              <mc:Choice xmlns:v="urn:schemas-microsoft-com:vml" Requires="v">
                <p:oleObj spid="_x0000_s58418" name="Rovnice" r:id="rId8" imgW="152280" imgH="215640" progId="Equation.3">
                  <p:embed/>
                </p:oleObj>
              </mc:Choice>
              <mc:Fallback>
                <p:oleObj name="Rovnice" r:id="rId8" imgW="152280" imgH="215640" progId="Equation.3">
                  <p:embed/>
                  <p:pic>
                    <p:nvPicPr>
                      <p:cNvPr id="0" name="Picture 10"/>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5295503" y="4793208"/>
                        <a:ext cx="381000"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1" name="Object 6"/>
          <p:cNvGraphicFramePr>
            <a:graphicFrameLocks noChangeAspect="1"/>
          </p:cNvGraphicFramePr>
          <p:nvPr/>
        </p:nvGraphicFramePr>
        <p:xfrm>
          <a:off x="3594299" y="5511899"/>
          <a:ext cx="411162" cy="536575"/>
        </p:xfrm>
        <a:graphic>
          <a:graphicData uri="http://schemas.openxmlformats.org/presentationml/2006/ole">
            <mc:AlternateContent xmlns:mc="http://schemas.openxmlformats.org/markup-compatibility/2006">
              <mc:Choice xmlns:v="urn:schemas-microsoft-com:vml" Requires="v">
                <p:oleObj spid="_x0000_s58419" name="Rovnice" r:id="rId10" imgW="164880" imgH="215640" progId="Equation.3">
                  <p:embed/>
                </p:oleObj>
              </mc:Choice>
              <mc:Fallback>
                <p:oleObj name="Rovnice" r:id="rId10" imgW="164880" imgH="215640" progId="Equation.3">
                  <p:embed/>
                  <p:pic>
                    <p:nvPicPr>
                      <p:cNvPr id="0" name="Picture 11"/>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3594299" y="5511899"/>
                        <a:ext cx="411162"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2" name="Object 7"/>
          <p:cNvGraphicFramePr>
            <a:graphicFrameLocks noChangeAspect="1"/>
          </p:cNvGraphicFramePr>
          <p:nvPr/>
        </p:nvGraphicFramePr>
        <p:xfrm>
          <a:off x="1998762" y="5092923"/>
          <a:ext cx="411163" cy="568325"/>
        </p:xfrm>
        <a:graphic>
          <a:graphicData uri="http://schemas.openxmlformats.org/presentationml/2006/ole">
            <mc:AlternateContent xmlns:mc="http://schemas.openxmlformats.org/markup-compatibility/2006">
              <mc:Choice xmlns:v="urn:schemas-microsoft-com:vml" Requires="v">
                <p:oleObj spid="_x0000_s58420" name="Rovnice" r:id="rId12" imgW="164880" imgH="228600" progId="Equation.3">
                  <p:embed/>
                </p:oleObj>
              </mc:Choice>
              <mc:Fallback>
                <p:oleObj name="Rovnice" r:id="rId12" imgW="164880" imgH="228600" progId="Equation.3">
                  <p:embed/>
                  <p:pic>
                    <p:nvPicPr>
                      <p:cNvPr id="0" name="Picture 12"/>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1998762" y="5092923"/>
                        <a:ext cx="411163"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28" name="Zástupný symbol pro číslo snímku 27"/>
          <p:cNvSpPr>
            <a:spLocks noGrp="1"/>
          </p:cNvSpPr>
          <p:nvPr>
            <p:ph type="sldNum" sz="quarter" idx="12"/>
          </p:nvPr>
        </p:nvSpPr>
        <p:spPr/>
        <p:txBody>
          <a:bodyPr/>
          <a:lstStyle/>
          <a:p>
            <a:pPr>
              <a:defRPr/>
            </a:pPr>
            <a:fld id="{81494967-73EE-4A75-A827-47B02327E019}" type="slidenum">
              <a:rPr lang="en-US" altLang="en-US" smtClean="0"/>
              <a:pPr>
                <a:defRPr/>
              </a:pPr>
              <a:t>25</a:t>
            </a:fld>
            <a:endParaRPr lang="en-US" altLang="en-US"/>
          </a:p>
        </p:txBody>
      </p:sp>
      <p:sp>
        <p:nvSpPr>
          <p:cNvPr id="31" name="Zástupný symbol pro zápatí 30"/>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4.44444E-6 2.22222E-6 L -0.20868 2.22222E-6 " pathEditMode="relative" rAng="0" ptsTypes="AA">
                                      <p:cBhvr>
                                        <p:cTn id="6" dur="500" fill="hold"/>
                                        <p:tgtEl>
                                          <p:spTgt spid="3"/>
                                        </p:tgtEl>
                                        <p:attrNameLst>
                                          <p:attrName>ppt_x</p:attrName>
                                          <p:attrName>ppt_y</p:attrName>
                                        </p:attrNameLst>
                                      </p:cBhvr>
                                      <p:rCtr x="-10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3" name="Skupina 45"/>
          <p:cNvGrpSpPr/>
          <p:nvPr/>
        </p:nvGrpSpPr>
        <p:grpSpPr>
          <a:xfrm>
            <a:off x="664518" y="1494542"/>
            <a:ext cx="4351720" cy="1367686"/>
            <a:chOff x="2646834" y="2070606"/>
            <a:chExt cx="4351720" cy="1367686"/>
          </a:xfrm>
        </p:grpSpPr>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mc:AlternateContent xmlns:mc="http://schemas.openxmlformats.org/markup-compatibility/2006">
                <mc:Choice xmlns:v="urn:schemas-microsoft-com:vml" Requires="v">
                  <p:oleObj spid="_x0000_s60502" name="Equation" r:id="rId4" imgW="1396800" imgH="228600" progId="Equation.3">
                    <p:embed/>
                  </p:oleObj>
                </mc:Choice>
                <mc:Fallback>
                  <p:oleObj name="Equation" r:id="rId4" imgW="1396800" imgH="22860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2843808" y="2420888"/>
                          <a:ext cx="3486150"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graphicFrame>
        <p:nvGraphicFramePr>
          <p:cNvPr id="32" name="Object 2"/>
          <p:cNvGraphicFramePr>
            <a:graphicFrameLocks noChangeAspect="1"/>
          </p:cNvGraphicFramePr>
          <p:nvPr/>
        </p:nvGraphicFramePr>
        <p:xfrm>
          <a:off x="4860032" y="2008337"/>
          <a:ext cx="317500" cy="254000"/>
        </p:xfrm>
        <a:graphic>
          <a:graphicData uri="http://schemas.openxmlformats.org/presentationml/2006/ole">
            <mc:AlternateContent xmlns:mc="http://schemas.openxmlformats.org/markup-compatibility/2006">
              <mc:Choice xmlns:v="urn:schemas-microsoft-com:vml" Requires="v">
                <p:oleObj spid="_x0000_s60503" name="Equation" r:id="rId6" imgW="126720" imgH="101520" progId="Equation.3">
                  <p:embed/>
                </p:oleObj>
              </mc:Choice>
              <mc:Fallback>
                <p:oleObj name="Equation" r:id="rId6" imgW="126720" imgH="101520" progId="Equation.3">
                  <p:embed/>
                  <p:pic>
                    <p:nvPicPr>
                      <p:cNvPr id="0" name="Picture 3"/>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4860032" y="2008337"/>
                        <a:ext cx="317500" cy="2540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33"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34"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35" name="Straight Arrow Connector 6"/>
          <p:cNvCxnSpPr>
            <a:stCxn id="36" idx="1"/>
            <a:endCxn id="44" idx="5"/>
          </p:cNvCxnSpPr>
          <p:nvPr/>
        </p:nvCxnSpPr>
        <p:spPr>
          <a:xfrm flipH="1" flipV="1">
            <a:off x="5453903" y="4900015"/>
            <a:ext cx="1369413" cy="636285"/>
          </a:xfrm>
          <a:prstGeom prst="straightConnector1">
            <a:avLst/>
          </a:prstGeom>
          <a:ln w="12700">
            <a:solidFill>
              <a:schemeClr val="tx1">
                <a:lumMod val="65000"/>
                <a:lumOff val="35000"/>
              </a:schemeClr>
            </a:solidFill>
            <a:prstDash val="dash"/>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36"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38" name="Straight Arrow Connector 9"/>
          <p:cNvCxnSpPr>
            <a:stCxn id="44" idx="3"/>
            <a:endCxn id="46" idx="7"/>
          </p:cNvCxnSpPr>
          <p:nvPr/>
        </p:nvCxnSpPr>
        <p:spPr>
          <a:xfrm flipH="1">
            <a:off x="3844615" y="4900015"/>
            <a:ext cx="1517218" cy="1165129"/>
          </a:xfrm>
          <a:prstGeom prst="straightConnector1">
            <a:avLst/>
          </a:prstGeom>
          <a:ln w="12700">
            <a:solidFill>
              <a:schemeClr val="tx1">
                <a:lumMod val="65000"/>
                <a:lumOff val="35000"/>
              </a:schemeClr>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10"/>
          <p:cNvCxnSpPr>
            <a:stCxn id="46" idx="1"/>
            <a:endCxn id="40" idx="5"/>
          </p:cNvCxnSpPr>
          <p:nvPr/>
        </p:nvCxnSpPr>
        <p:spPr>
          <a:xfrm flipH="1" flipV="1">
            <a:off x="2320684" y="5210132"/>
            <a:ext cx="1431861" cy="855012"/>
          </a:xfrm>
          <a:prstGeom prst="straightConnector1">
            <a:avLst/>
          </a:prstGeom>
          <a:ln w="12700">
            <a:solidFill>
              <a:schemeClr val="tx1">
                <a:lumMod val="65000"/>
                <a:lumOff val="35000"/>
              </a:schemeClr>
            </a:solidFill>
            <a:prstDash val="dash"/>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40"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7" name="Group 12"/>
          <p:cNvGrpSpPr/>
          <p:nvPr/>
        </p:nvGrpSpPr>
        <p:grpSpPr>
          <a:xfrm rot="21283642">
            <a:off x="1737382" y="4857759"/>
            <a:ext cx="410270" cy="298378"/>
            <a:chOff x="3192789" y="1005143"/>
            <a:chExt cx="785815" cy="571503"/>
          </a:xfrm>
        </p:grpSpPr>
        <p:sp>
          <p:nvSpPr>
            <p:cNvPr id="42"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43"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44"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6"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58381" name="Object 13"/>
          <p:cNvGraphicFramePr>
            <a:graphicFrameLocks noChangeAspect="1"/>
          </p:cNvGraphicFramePr>
          <p:nvPr/>
        </p:nvGraphicFramePr>
        <p:xfrm>
          <a:off x="5493295" y="2318461"/>
          <a:ext cx="1520825" cy="571500"/>
        </p:xfrm>
        <a:graphic>
          <a:graphicData uri="http://schemas.openxmlformats.org/presentationml/2006/ole">
            <mc:AlternateContent xmlns:mc="http://schemas.openxmlformats.org/markup-compatibility/2006">
              <mc:Choice xmlns:v="urn:schemas-microsoft-com:vml" Requires="v">
                <p:oleObj spid="_x0000_s60504" name="Equation" r:id="rId8" imgW="609480" imgH="228600" progId="Equation.3">
                  <p:embed/>
                </p:oleObj>
              </mc:Choice>
              <mc:Fallback>
                <p:oleObj name="Equation" r:id="rId8" imgW="609480" imgH="228600" progId="Equation.3">
                  <p:embed/>
                  <p:pic>
                    <p:nvPicPr>
                      <p:cNvPr id="0" name="Picture 8"/>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5493295" y="2318461"/>
                        <a:ext cx="1520825"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8382" name="Object 14"/>
          <p:cNvGraphicFramePr>
            <a:graphicFrameLocks noChangeAspect="1"/>
          </p:cNvGraphicFramePr>
          <p:nvPr/>
        </p:nvGraphicFramePr>
        <p:xfrm>
          <a:off x="5493295" y="2786616"/>
          <a:ext cx="1489075" cy="539750"/>
        </p:xfrm>
        <a:graphic>
          <a:graphicData uri="http://schemas.openxmlformats.org/presentationml/2006/ole">
            <mc:AlternateContent xmlns:mc="http://schemas.openxmlformats.org/markup-compatibility/2006">
              <mc:Choice xmlns:v="urn:schemas-microsoft-com:vml" Requires="v">
                <p:oleObj spid="_x0000_s60505" name="Equation" r:id="rId10" imgW="596880" imgH="215640" progId="Equation.3">
                  <p:embed/>
                </p:oleObj>
              </mc:Choice>
              <mc:Fallback>
                <p:oleObj name="Equation" r:id="rId10" imgW="596880" imgH="215640" progId="Equation.3">
                  <p:embed/>
                  <p:pic>
                    <p:nvPicPr>
                      <p:cNvPr id="0" name="Picture 9"/>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5493295" y="2786616"/>
                        <a:ext cx="1489075" cy="5397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8383" name="Object 15"/>
          <p:cNvGraphicFramePr>
            <a:graphicFrameLocks noChangeAspect="1"/>
          </p:cNvGraphicFramePr>
          <p:nvPr/>
        </p:nvGraphicFramePr>
        <p:xfrm>
          <a:off x="5493295" y="3223022"/>
          <a:ext cx="982662" cy="571500"/>
        </p:xfrm>
        <a:graphic>
          <a:graphicData uri="http://schemas.openxmlformats.org/presentationml/2006/ole">
            <mc:AlternateContent xmlns:mc="http://schemas.openxmlformats.org/markup-compatibility/2006">
              <mc:Choice xmlns:v="urn:schemas-microsoft-com:vml" Requires="v">
                <p:oleObj spid="_x0000_s60506" name="Equation" r:id="rId12" imgW="393480" imgH="228600" progId="Equation.3">
                  <p:embed/>
                </p:oleObj>
              </mc:Choice>
              <mc:Fallback>
                <p:oleObj name="Equation" r:id="rId12" imgW="393480" imgH="228600" progId="Equation.3">
                  <p:embed/>
                  <p:pic>
                    <p:nvPicPr>
                      <p:cNvPr id="0" name="Picture 10"/>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5493295" y="3223022"/>
                        <a:ext cx="982662"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8384" name="Object 16"/>
          <p:cNvGraphicFramePr>
            <a:graphicFrameLocks noChangeAspect="1"/>
          </p:cNvGraphicFramePr>
          <p:nvPr/>
        </p:nvGraphicFramePr>
        <p:xfrm>
          <a:off x="5493295" y="1844824"/>
          <a:ext cx="950913" cy="571500"/>
        </p:xfrm>
        <a:graphic>
          <a:graphicData uri="http://schemas.openxmlformats.org/presentationml/2006/ole">
            <mc:AlternateContent xmlns:mc="http://schemas.openxmlformats.org/markup-compatibility/2006">
              <mc:Choice xmlns:v="urn:schemas-microsoft-com:vml" Requires="v">
                <p:oleObj spid="_x0000_s60507" name="Equation" r:id="rId14" imgW="380880" imgH="228600" progId="Equation.3">
                  <p:embed/>
                </p:oleObj>
              </mc:Choice>
              <mc:Fallback>
                <p:oleObj name="Equation" r:id="rId14" imgW="380880" imgH="228600" progId="Equation.3">
                  <p:embed/>
                  <p:pic>
                    <p:nvPicPr>
                      <p:cNvPr id="0" name="Picture 11"/>
                      <p:cNvPicPr>
                        <a:picLocks noChangeAspect="1" noChangeArrowheads="1"/>
                      </p:cNvPicPr>
                      <p:nvPr/>
                    </p:nvPicPr>
                    <p:blipFill>
                      <a:blip r:embed="rId15">
                        <a:lum bright="20000"/>
                        <a:extLst>
                          <a:ext uri="{28A0092B-C50C-407E-A947-70E740481C1C}">
                            <a14:useLocalDpi xmlns:a14="http://schemas.microsoft.com/office/drawing/2010/main" val="0"/>
                          </a:ext>
                        </a:extLst>
                      </a:blip>
                      <a:srcRect/>
                      <a:stretch>
                        <a:fillRect/>
                      </a:stretch>
                    </p:blipFill>
                    <p:spPr bwMode="auto">
                      <a:xfrm>
                        <a:off x="5493295" y="1844824"/>
                        <a:ext cx="950913"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pSp>
        <p:nvGrpSpPr>
          <p:cNvPr id="47" name="Skupina 46"/>
          <p:cNvGrpSpPr/>
          <p:nvPr/>
        </p:nvGrpSpPr>
        <p:grpSpPr>
          <a:xfrm>
            <a:off x="7135713" y="1844824"/>
            <a:ext cx="2008287" cy="2016224"/>
            <a:chOff x="7135713" y="1844824"/>
            <a:chExt cx="2008287" cy="2016224"/>
          </a:xfrm>
        </p:grpSpPr>
        <p:sp>
          <p:nvSpPr>
            <p:cNvPr id="41" name="Pravá složená závorka 40"/>
            <p:cNvSpPr/>
            <p:nvPr/>
          </p:nvSpPr>
          <p:spPr>
            <a:xfrm>
              <a:off x="7135713" y="1844824"/>
              <a:ext cx="144016" cy="2016224"/>
            </a:xfrm>
            <a:prstGeom prst="rightBrace">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5" name="TextovéPole 44"/>
            <p:cNvSpPr txBox="1"/>
            <p:nvPr/>
          </p:nvSpPr>
          <p:spPr>
            <a:xfrm>
              <a:off x="7323162" y="2386980"/>
              <a:ext cx="1820838" cy="923330"/>
            </a:xfrm>
            <a:prstGeom prst="rect">
              <a:avLst/>
            </a:prstGeom>
            <a:noFill/>
          </p:spPr>
          <p:txBody>
            <a:bodyPr wrap="square" rtlCol="0">
              <a:spAutoFit/>
            </a:bodyPr>
            <a:lstStyle/>
            <a:p>
              <a:r>
                <a:rPr lang="en-US" b="1" dirty="0" smtClean="0">
                  <a:solidFill>
                    <a:schemeClr val="tx2"/>
                  </a:solidFill>
                  <a:latin typeface="+mn-lt"/>
                </a:rPr>
                <a:t>product </a:t>
              </a:r>
            </a:p>
            <a:p>
              <a:r>
                <a:rPr lang="en-US" dirty="0" smtClean="0">
                  <a:solidFill>
                    <a:schemeClr val="tx2"/>
                  </a:solidFill>
                  <a:latin typeface="+mn-lt"/>
                </a:rPr>
                <a:t>of (conditional)</a:t>
              </a:r>
            </a:p>
            <a:p>
              <a:r>
                <a:rPr lang="en-US" dirty="0" smtClean="0">
                  <a:solidFill>
                    <a:schemeClr val="tx2"/>
                  </a:solidFill>
                  <a:latin typeface="+mn-lt"/>
                </a:rPr>
                <a:t>vertex PDFs</a:t>
              </a:r>
              <a:endParaRPr lang="cs-CZ" dirty="0" smtClean="0">
                <a:solidFill>
                  <a:schemeClr val="tx2"/>
                </a:solidFill>
                <a:latin typeface="+mn-lt"/>
              </a:endParaRPr>
            </a:p>
          </p:txBody>
        </p:sp>
      </p:grpSp>
      <p:cxnSp>
        <p:nvCxnSpPr>
          <p:cNvPr id="48" name="Straight Arrow Connector 10"/>
          <p:cNvCxnSpPr/>
          <p:nvPr/>
        </p:nvCxnSpPr>
        <p:spPr>
          <a:xfrm flipH="1" flipV="1">
            <a:off x="2339752" y="5224438"/>
            <a:ext cx="1431861" cy="855012"/>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a:off x="3852204" y="4900117"/>
            <a:ext cx="1517218" cy="1165129"/>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60428" name="Object 12"/>
          <p:cNvGraphicFramePr>
            <a:graphicFrameLocks noChangeAspect="1"/>
          </p:cNvGraphicFramePr>
          <p:nvPr/>
        </p:nvGraphicFramePr>
        <p:xfrm>
          <a:off x="6488113" y="5464175"/>
          <a:ext cx="411162" cy="568325"/>
        </p:xfrm>
        <a:graphic>
          <a:graphicData uri="http://schemas.openxmlformats.org/presentationml/2006/ole">
            <mc:AlternateContent xmlns:mc="http://schemas.openxmlformats.org/markup-compatibility/2006">
              <mc:Choice xmlns:v="urn:schemas-microsoft-com:vml" Requires="v">
                <p:oleObj spid="_x0000_s60508" name="Rovnice" r:id="rId16" imgW="164880" imgH="228600" progId="Equation.3">
                  <p:embed/>
                </p:oleObj>
              </mc:Choice>
              <mc:Fallback>
                <p:oleObj name="Rovnice" r:id="rId16" imgW="164880" imgH="228600" progId="Equation.3">
                  <p:embed/>
                  <p:pic>
                    <p:nvPicPr>
                      <p:cNvPr id="0" name="Picture 12"/>
                      <p:cNvPicPr>
                        <a:picLocks noChangeAspect="1" noChangeArrowheads="1"/>
                      </p:cNvPicPr>
                      <p:nvPr/>
                    </p:nvPicPr>
                    <p:blipFill>
                      <a:blip r:embed="rId17">
                        <a:lum bright="20000"/>
                        <a:extLst>
                          <a:ext uri="{28A0092B-C50C-407E-A947-70E740481C1C}">
                            <a14:useLocalDpi xmlns:a14="http://schemas.microsoft.com/office/drawing/2010/main" val="0"/>
                          </a:ext>
                        </a:extLst>
                      </a:blip>
                      <a:srcRect/>
                      <a:stretch>
                        <a:fillRect/>
                      </a:stretch>
                    </p:blipFill>
                    <p:spPr bwMode="auto">
                      <a:xfrm>
                        <a:off x="6488113" y="5464175"/>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0429" name="Object 13"/>
          <p:cNvGraphicFramePr>
            <a:graphicFrameLocks noChangeAspect="1"/>
          </p:cNvGraphicFramePr>
          <p:nvPr/>
        </p:nvGraphicFramePr>
        <p:xfrm>
          <a:off x="5295900" y="4792663"/>
          <a:ext cx="381000" cy="536575"/>
        </p:xfrm>
        <a:graphic>
          <a:graphicData uri="http://schemas.openxmlformats.org/presentationml/2006/ole">
            <mc:AlternateContent xmlns:mc="http://schemas.openxmlformats.org/markup-compatibility/2006">
              <mc:Choice xmlns:v="urn:schemas-microsoft-com:vml" Requires="v">
                <p:oleObj spid="_x0000_s60509" name="Rovnice" r:id="rId18" imgW="152280" imgH="215640" progId="Equation.3">
                  <p:embed/>
                </p:oleObj>
              </mc:Choice>
              <mc:Fallback>
                <p:oleObj name="Rovnice" r:id="rId18" imgW="152280" imgH="215640" progId="Equation.3">
                  <p:embed/>
                  <p:pic>
                    <p:nvPicPr>
                      <p:cNvPr id="0" name="Picture 13"/>
                      <p:cNvPicPr>
                        <a:picLocks noChangeAspect="1" noChangeArrowheads="1"/>
                      </p:cNvPicPr>
                      <p:nvPr/>
                    </p:nvPicPr>
                    <p:blipFill>
                      <a:blip r:embed="rId19">
                        <a:lum bright="20000"/>
                        <a:extLst>
                          <a:ext uri="{28A0092B-C50C-407E-A947-70E740481C1C}">
                            <a14:useLocalDpi xmlns:a14="http://schemas.microsoft.com/office/drawing/2010/main" val="0"/>
                          </a:ext>
                        </a:extLst>
                      </a:blip>
                      <a:srcRect/>
                      <a:stretch>
                        <a:fillRect/>
                      </a:stretch>
                    </p:blipFill>
                    <p:spPr bwMode="auto">
                      <a:xfrm>
                        <a:off x="5295900" y="4792663"/>
                        <a:ext cx="381000"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0430" name="Object 14"/>
          <p:cNvGraphicFramePr>
            <a:graphicFrameLocks noChangeAspect="1"/>
          </p:cNvGraphicFramePr>
          <p:nvPr/>
        </p:nvGraphicFramePr>
        <p:xfrm>
          <a:off x="3594100" y="5511800"/>
          <a:ext cx="411163" cy="536575"/>
        </p:xfrm>
        <a:graphic>
          <a:graphicData uri="http://schemas.openxmlformats.org/presentationml/2006/ole">
            <mc:AlternateContent xmlns:mc="http://schemas.openxmlformats.org/markup-compatibility/2006">
              <mc:Choice xmlns:v="urn:schemas-microsoft-com:vml" Requires="v">
                <p:oleObj spid="_x0000_s60510" name="Rovnice" r:id="rId20" imgW="164880" imgH="215640" progId="Equation.3">
                  <p:embed/>
                </p:oleObj>
              </mc:Choice>
              <mc:Fallback>
                <p:oleObj name="Rovnice" r:id="rId20" imgW="164880" imgH="215640" progId="Equation.3">
                  <p:embed/>
                  <p:pic>
                    <p:nvPicPr>
                      <p:cNvPr id="0" name="Picture 14"/>
                      <p:cNvPicPr>
                        <a:picLocks noChangeAspect="1" noChangeArrowheads="1"/>
                      </p:cNvPicPr>
                      <p:nvPr/>
                    </p:nvPicPr>
                    <p:blipFill>
                      <a:blip r:embed="rId21">
                        <a:lum bright="20000"/>
                        <a:extLst>
                          <a:ext uri="{28A0092B-C50C-407E-A947-70E740481C1C}">
                            <a14:useLocalDpi xmlns:a14="http://schemas.microsoft.com/office/drawing/2010/main" val="0"/>
                          </a:ext>
                        </a:extLst>
                      </a:blip>
                      <a:srcRect/>
                      <a:stretch>
                        <a:fillRect/>
                      </a:stretch>
                    </p:blipFill>
                    <p:spPr bwMode="auto">
                      <a:xfrm>
                        <a:off x="3594100" y="5511800"/>
                        <a:ext cx="411163"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0431" name="Object 15"/>
          <p:cNvGraphicFramePr>
            <a:graphicFrameLocks noChangeAspect="1"/>
          </p:cNvGraphicFramePr>
          <p:nvPr/>
        </p:nvGraphicFramePr>
        <p:xfrm>
          <a:off x="1998663" y="5092700"/>
          <a:ext cx="411162" cy="568325"/>
        </p:xfrm>
        <a:graphic>
          <a:graphicData uri="http://schemas.openxmlformats.org/presentationml/2006/ole">
            <mc:AlternateContent xmlns:mc="http://schemas.openxmlformats.org/markup-compatibility/2006">
              <mc:Choice xmlns:v="urn:schemas-microsoft-com:vml" Requires="v">
                <p:oleObj spid="_x0000_s60511" name="Rovnice" r:id="rId22" imgW="164880" imgH="228600" progId="Equation.3">
                  <p:embed/>
                </p:oleObj>
              </mc:Choice>
              <mc:Fallback>
                <p:oleObj name="Rovnice" r:id="rId22" imgW="164880" imgH="228600" progId="Equation.3">
                  <p:embed/>
                  <p:pic>
                    <p:nvPicPr>
                      <p:cNvPr id="0" name="Picture 15"/>
                      <p:cNvPicPr>
                        <a:picLocks noChangeAspect="1" noChangeArrowheads="1"/>
                      </p:cNvPicPr>
                      <p:nvPr/>
                    </p:nvPicPr>
                    <p:blipFill>
                      <a:blip r:embed="rId23">
                        <a:lum bright="20000"/>
                        <a:extLst>
                          <a:ext uri="{28A0092B-C50C-407E-A947-70E740481C1C}">
                            <a14:useLocalDpi xmlns:a14="http://schemas.microsoft.com/office/drawing/2010/main" val="0"/>
                          </a:ext>
                        </a:extLst>
                      </a:blip>
                      <a:srcRect/>
                      <a:stretch>
                        <a:fillRect/>
                      </a:stretch>
                    </p:blipFill>
                    <p:spPr bwMode="auto">
                      <a:xfrm>
                        <a:off x="1998663" y="5092700"/>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54" name="TextovéPole 53"/>
          <p:cNvSpPr txBox="1"/>
          <p:nvPr/>
        </p:nvSpPr>
        <p:spPr>
          <a:xfrm>
            <a:off x="251520" y="3543399"/>
            <a:ext cx="3650358" cy="461665"/>
          </a:xfrm>
          <a:prstGeom prst="rect">
            <a:avLst/>
          </a:prstGeom>
          <a:solidFill>
            <a:schemeClr val="bg2"/>
          </a:solidFill>
          <a:ln w="28575">
            <a:solidFill>
              <a:schemeClr val="accent1"/>
            </a:solidFill>
          </a:ln>
        </p:spPr>
        <p:txBody>
          <a:bodyPr wrap="none" rtlCol="0">
            <a:spAutoFit/>
          </a:bodyPr>
          <a:lstStyle/>
          <a:p>
            <a:r>
              <a:rPr lang="en-US" sz="2400" b="1" dirty="0" smtClean="0">
                <a:solidFill>
                  <a:schemeClr val="tx2"/>
                </a:solidFill>
                <a:latin typeface="+mn-lt"/>
              </a:rPr>
              <a:t>Path tracing example:</a:t>
            </a:r>
            <a:endParaRPr lang="cs-CZ" sz="2400" b="1" dirty="0" smtClean="0">
              <a:solidFill>
                <a:schemeClr val="tx2"/>
              </a:solidFill>
              <a:latin typeface="+mn-lt"/>
            </a:endParaRPr>
          </a:p>
        </p:txBody>
      </p:sp>
      <p:sp>
        <p:nvSpPr>
          <p:cNvPr id="49" name="Zástupný symbol pro číslo snímku 48"/>
          <p:cNvSpPr>
            <a:spLocks noGrp="1"/>
          </p:cNvSpPr>
          <p:nvPr>
            <p:ph type="sldNum" sz="quarter" idx="12"/>
          </p:nvPr>
        </p:nvSpPr>
        <p:spPr/>
        <p:txBody>
          <a:bodyPr/>
          <a:lstStyle/>
          <a:p>
            <a:pPr>
              <a:defRPr/>
            </a:pPr>
            <a:fld id="{81494967-73EE-4A75-A827-47B02327E019}" type="slidenum">
              <a:rPr lang="en-US" altLang="en-US" smtClean="0"/>
              <a:pPr>
                <a:defRPr/>
              </a:pPr>
              <a:t>26</a:t>
            </a:fld>
            <a:endParaRPr lang="en-US" altLang="en-US"/>
          </a:p>
        </p:txBody>
      </p:sp>
      <p:sp>
        <p:nvSpPr>
          <p:cNvPr id="52" name="Zástupný symbol pro zápatí 51"/>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0-#ppt_w/2"/>
                                          </p:val>
                                        </p:tav>
                                        <p:tav tm="100000">
                                          <p:val>
                                            <p:strVal val="#ppt_x"/>
                                          </p:val>
                                        </p:tav>
                                      </p:tavLst>
                                    </p:anim>
                                    <p:anim calcmode="lin" valueType="num">
                                      <p:cBhvr additive="base">
                                        <p:cTn id="8"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mph" presetSubtype="2" fill="hold" nodeType="clickEffect">
                                  <p:stCondLst>
                                    <p:cond delay="0"/>
                                  </p:stCondLst>
                                  <p:childTnLst>
                                    <p:animClr clrSpc="rgb" dir="cw">
                                      <p:cBhvr>
                                        <p:cTn id="12" dur="500" fill="hold"/>
                                        <p:tgtEl>
                                          <p:spTgt spid="40"/>
                                        </p:tgtEl>
                                        <p:attrNameLst>
                                          <p:attrName>stroke.color</p:attrName>
                                        </p:attrNameLst>
                                      </p:cBhvr>
                                      <p:to>
                                        <a:schemeClr val="accent2"/>
                                      </p:to>
                                    </p:animClr>
                                    <p:set>
                                      <p:cBhvr>
                                        <p:cTn id="13" dur="500" fill="hold"/>
                                        <p:tgtEl>
                                          <p:spTgt spid="40"/>
                                        </p:tgtEl>
                                        <p:attrNameLst>
                                          <p:attrName>stroke.on</p:attrName>
                                        </p:attrNameLst>
                                      </p:cBhvr>
                                      <p:to>
                                        <p:strVal val="true"/>
                                      </p:to>
                                    </p:se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58384"/>
                                        </p:tgtEl>
                                        <p:attrNameLst>
                                          <p:attrName>style.visibility</p:attrName>
                                        </p:attrNameLst>
                                      </p:cBhvr>
                                      <p:to>
                                        <p:strVal val="visible"/>
                                      </p:to>
                                    </p:set>
                                    <p:animEffect transition="in" filter="fade">
                                      <p:cBhvr>
                                        <p:cTn id="17" dur="500"/>
                                        <p:tgtEl>
                                          <p:spTgt spid="5838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500"/>
                                        <p:tgtEl>
                                          <p:spTgt spid="48"/>
                                        </p:tgtEl>
                                      </p:cBhvr>
                                    </p:animEffect>
                                  </p:childTnLst>
                                </p:cTn>
                              </p:par>
                            </p:childTnLst>
                          </p:cTn>
                        </p:par>
                        <p:par>
                          <p:cTn id="23" fill="hold">
                            <p:stCondLst>
                              <p:cond delay="500"/>
                            </p:stCondLst>
                            <p:childTnLst>
                              <p:par>
                                <p:cTn id="24" presetID="7" presetClass="emph" presetSubtype="2" fill="hold" nodeType="afterEffect">
                                  <p:stCondLst>
                                    <p:cond delay="0"/>
                                  </p:stCondLst>
                                  <p:childTnLst>
                                    <p:animClr clrSpc="rgb" dir="cw">
                                      <p:cBhvr>
                                        <p:cTn id="25" dur="500" fill="hold"/>
                                        <p:tgtEl>
                                          <p:spTgt spid="46"/>
                                        </p:tgtEl>
                                        <p:attrNameLst>
                                          <p:attrName>stroke.color</p:attrName>
                                        </p:attrNameLst>
                                      </p:cBhvr>
                                      <p:to>
                                        <a:schemeClr val="accent2"/>
                                      </p:to>
                                    </p:animClr>
                                    <p:set>
                                      <p:cBhvr>
                                        <p:cTn id="26" dur="500" fill="hold"/>
                                        <p:tgtEl>
                                          <p:spTgt spid="46"/>
                                        </p:tgtEl>
                                        <p:attrNameLst>
                                          <p:attrName>stroke.on</p:attrName>
                                        </p:attrNameLst>
                                      </p:cBhvr>
                                      <p:to>
                                        <p:strVal val="true"/>
                                      </p:to>
                                    </p:se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58381"/>
                                        </p:tgtEl>
                                        <p:attrNameLst>
                                          <p:attrName>style.visibility</p:attrName>
                                        </p:attrNameLst>
                                      </p:cBhvr>
                                      <p:to>
                                        <p:strVal val="visible"/>
                                      </p:to>
                                    </p:set>
                                    <p:animEffect transition="in" filter="fade">
                                      <p:cBhvr>
                                        <p:cTn id="30" dur="500"/>
                                        <p:tgtEl>
                                          <p:spTgt spid="5838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wipe(left)">
                                      <p:cBhvr>
                                        <p:cTn id="35" dur="500"/>
                                        <p:tgtEl>
                                          <p:spTgt spid="53"/>
                                        </p:tgtEl>
                                      </p:cBhvr>
                                    </p:animEffect>
                                  </p:childTnLst>
                                </p:cTn>
                              </p:par>
                            </p:childTnLst>
                          </p:cTn>
                        </p:par>
                        <p:par>
                          <p:cTn id="36" fill="hold">
                            <p:stCondLst>
                              <p:cond delay="500"/>
                            </p:stCondLst>
                            <p:childTnLst>
                              <p:par>
                                <p:cTn id="37" presetID="7" presetClass="emph" presetSubtype="2" fill="hold" nodeType="afterEffect">
                                  <p:stCondLst>
                                    <p:cond delay="0"/>
                                  </p:stCondLst>
                                  <p:childTnLst>
                                    <p:animClr clrSpc="rgb" dir="cw">
                                      <p:cBhvr>
                                        <p:cTn id="38" dur="500" fill="hold"/>
                                        <p:tgtEl>
                                          <p:spTgt spid="44"/>
                                        </p:tgtEl>
                                        <p:attrNameLst>
                                          <p:attrName>stroke.color</p:attrName>
                                        </p:attrNameLst>
                                      </p:cBhvr>
                                      <p:to>
                                        <a:schemeClr val="accent2"/>
                                      </p:to>
                                    </p:animClr>
                                    <p:set>
                                      <p:cBhvr>
                                        <p:cTn id="39" dur="500" fill="hold"/>
                                        <p:tgtEl>
                                          <p:spTgt spid="44"/>
                                        </p:tgtEl>
                                        <p:attrNameLst>
                                          <p:attrName>stroke.on</p:attrName>
                                        </p:attrNameLst>
                                      </p:cBhvr>
                                      <p:to>
                                        <p:strVal val="true"/>
                                      </p:to>
                                    </p:se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58382"/>
                                        </p:tgtEl>
                                        <p:attrNameLst>
                                          <p:attrName>style.visibility</p:attrName>
                                        </p:attrNameLst>
                                      </p:cBhvr>
                                      <p:to>
                                        <p:strVal val="visible"/>
                                      </p:to>
                                    </p:set>
                                    <p:animEffect transition="in" filter="fade">
                                      <p:cBhvr>
                                        <p:cTn id="43" dur="500"/>
                                        <p:tgtEl>
                                          <p:spTgt spid="58382"/>
                                        </p:tgtEl>
                                      </p:cBhvr>
                                    </p:animEffect>
                                  </p:childTnLst>
                                </p:cTn>
                              </p:par>
                            </p:childTnLst>
                          </p:cTn>
                        </p:par>
                      </p:childTnLst>
                    </p:cTn>
                  </p:par>
                  <p:par>
                    <p:cTn id="44" fill="hold">
                      <p:stCondLst>
                        <p:cond delay="indefinite"/>
                      </p:stCondLst>
                      <p:childTnLst>
                        <p:par>
                          <p:cTn id="45" fill="hold">
                            <p:stCondLst>
                              <p:cond delay="0"/>
                            </p:stCondLst>
                            <p:childTnLst>
                              <p:par>
                                <p:cTn id="46" presetID="7" presetClass="emph" presetSubtype="2" fill="hold" nodeType="clickEffect">
                                  <p:stCondLst>
                                    <p:cond delay="0"/>
                                  </p:stCondLst>
                                  <p:childTnLst>
                                    <p:animClr clrSpc="rgb" dir="cw">
                                      <p:cBhvr>
                                        <p:cTn id="47" dur="500" fill="hold"/>
                                        <p:tgtEl>
                                          <p:spTgt spid="36"/>
                                        </p:tgtEl>
                                        <p:attrNameLst>
                                          <p:attrName>stroke.color</p:attrName>
                                        </p:attrNameLst>
                                      </p:cBhvr>
                                      <p:to>
                                        <a:schemeClr val="accent2"/>
                                      </p:to>
                                    </p:animClr>
                                    <p:set>
                                      <p:cBhvr>
                                        <p:cTn id="48" dur="500" fill="hold"/>
                                        <p:tgtEl>
                                          <p:spTgt spid="36"/>
                                        </p:tgtEl>
                                        <p:attrNameLst>
                                          <p:attrName>stroke.on</p:attrName>
                                        </p:attrNameLst>
                                      </p:cBhvr>
                                      <p:to>
                                        <p:strVal val="true"/>
                                      </p:to>
                                    </p:se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58383"/>
                                        </p:tgtEl>
                                        <p:attrNameLst>
                                          <p:attrName>style.visibility</p:attrName>
                                        </p:attrNameLst>
                                      </p:cBhvr>
                                      <p:to>
                                        <p:strVal val="visible"/>
                                      </p:to>
                                    </p:set>
                                    <p:animEffect transition="in" filter="fade">
                                      <p:cBhvr>
                                        <p:cTn id="52" dur="500"/>
                                        <p:tgtEl>
                                          <p:spTgt spid="58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3" name="Skupina 45"/>
          <p:cNvGrpSpPr/>
          <p:nvPr/>
        </p:nvGrpSpPr>
        <p:grpSpPr>
          <a:xfrm>
            <a:off x="664518" y="1494542"/>
            <a:ext cx="4351720" cy="1367686"/>
            <a:chOff x="2646834" y="2070606"/>
            <a:chExt cx="4351720" cy="1367686"/>
          </a:xfrm>
        </p:grpSpPr>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mc:AlternateContent xmlns:mc="http://schemas.openxmlformats.org/markup-compatibility/2006">
                <mc:Choice xmlns:v="urn:schemas-microsoft-com:vml" Requires="v">
                  <p:oleObj spid="_x0000_s61522" name="Equation" r:id="rId4" imgW="1396800" imgH="228600" progId="Equation.3">
                    <p:embed/>
                  </p:oleObj>
                </mc:Choice>
                <mc:Fallback>
                  <p:oleObj name="Equation" r:id="rId4" imgW="1396800" imgH="22860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2843808" y="2420888"/>
                          <a:ext cx="3486150"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graphicFrame>
        <p:nvGraphicFramePr>
          <p:cNvPr id="32" name="Object 2"/>
          <p:cNvGraphicFramePr>
            <a:graphicFrameLocks noChangeAspect="1"/>
          </p:cNvGraphicFramePr>
          <p:nvPr/>
        </p:nvGraphicFramePr>
        <p:xfrm>
          <a:off x="4860032" y="2008337"/>
          <a:ext cx="317500" cy="254000"/>
        </p:xfrm>
        <a:graphic>
          <a:graphicData uri="http://schemas.openxmlformats.org/presentationml/2006/ole">
            <mc:AlternateContent xmlns:mc="http://schemas.openxmlformats.org/markup-compatibility/2006">
              <mc:Choice xmlns:v="urn:schemas-microsoft-com:vml" Requires="v">
                <p:oleObj spid="_x0000_s61523" name="Equation" r:id="rId6" imgW="126720" imgH="101520" progId="Equation.3">
                  <p:embed/>
                </p:oleObj>
              </mc:Choice>
              <mc:Fallback>
                <p:oleObj name="Equation" r:id="rId6" imgW="126720" imgH="101520" progId="Equation.3">
                  <p:embed/>
                  <p:pic>
                    <p:nvPicPr>
                      <p:cNvPr id="0" name="Picture 3"/>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4860032" y="2008337"/>
                        <a:ext cx="317500" cy="2540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33"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34"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35" name="Straight Arrow Connector 6"/>
          <p:cNvCxnSpPr>
            <a:stCxn id="36" idx="1"/>
            <a:endCxn id="44" idx="5"/>
          </p:cNvCxnSpPr>
          <p:nvPr/>
        </p:nvCxnSpPr>
        <p:spPr>
          <a:xfrm flipH="1" flipV="1">
            <a:off x="5453903" y="4900015"/>
            <a:ext cx="1369413" cy="636285"/>
          </a:xfrm>
          <a:prstGeom prst="straightConnector1">
            <a:avLst/>
          </a:prstGeom>
          <a:ln w="12700">
            <a:solidFill>
              <a:schemeClr val="tx1">
                <a:lumMod val="65000"/>
                <a:lumOff val="35000"/>
              </a:schemeClr>
            </a:solidFill>
            <a:prstDash val="dash"/>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36"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38" name="Straight Arrow Connector 9"/>
          <p:cNvCxnSpPr>
            <a:stCxn id="44" idx="3"/>
            <a:endCxn id="46" idx="7"/>
          </p:cNvCxnSpPr>
          <p:nvPr/>
        </p:nvCxnSpPr>
        <p:spPr>
          <a:xfrm flipH="1">
            <a:off x="3844615" y="4900015"/>
            <a:ext cx="1517218" cy="1165129"/>
          </a:xfrm>
          <a:prstGeom prst="straightConnector1">
            <a:avLst/>
          </a:prstGeom>
          <a:ln w="12700">
            <a:solidFill>
              <a:schemeClr val="tx1">
                <a:lumMod val="65000"/>
                <a:lumOff val="35000"/>
              </a:schemeClr>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10"/>
          <p:cNvCxnSpPr>
            <a:stCxn id="46" idx="1"/>
            <a:endCxn id="40" idx="5"/>
          </p:cNvCxnSpPr>
          <p:nvPr/>
        </p:nvCxnSpPr>
        <p:spPr>
          <a:xfrm flipH="1" flipV="1">
            <a:off x="2320684" y="5210132"/>
            <a:ext cx="1431861" cy="855012"/>
          </a:xfrm>
          <a:prstGeom prst="straightConnector1">
            <a:avLst/>
          </a:prstGeom>
          <a:ln w="12700">
            <a:solidFill>
              <a:schemeClr val="tx1">
                <a:lumMod val="65000"/>
                <a:lumOff val="35000"/>
              </a:schemeClr>
            </a:solidFill>
            <a:prstDash val="dash"/>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40"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7" name="Group 12"/>
          <p:cNvGrpSpPr/>
          <p:nvPr/>
        </p:nvGrpSpPr>
        <p:grpSpPr>
          <a:xfrm rot="21283642">
            <a:off x="1737382" y="4857759"/>
            <a:ext cx="410270" cy="298378"/>
            <a:chOff x="3192789" y="1005143"/>
            <a:chExt cx="785815" cy="571503"/>
          </a:xfrm>
        </p:grpSpPr>
        <p:sp>
          <p:nvSpPr>
            <p:cNvPr id="42"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43"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44"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6"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58381" name="Object 13"/>
          <p:cNvGraphicFramePr>
            <a:graphicFrameLocks noChangeAspect="1"/>
          </p:cNvGraphicFramePr>
          <p:nvPr/>
        </p:nvGraphicFramePr>
        <p:xfrm>
          <a:off x="5489054" y="2318162"/>
          <a:ext cx="981075" cy="539750"/>
        </p:xfrm>
        <a:graphic>
          <a:graphicData uri="http://schemas.openxmlformats.org/presentationml/2006/ole">
            <mc:AlternateContent xmlns:mc="http://schemas.openxmlformats.org/markup-compatibility/2006">
              <mc:Choice xmlns:v="urn:schemas-microsoft-com:vml" Requires="v">
                <p:oleObj spid="_x0000_s61524" name="Equation" r:id="rId8" imgW="393480" imgH="215640" progId="Equation.3">
                  <p:embed/>
                </p:oleObj>
              </mc:Choice>
              <mc:Fallback>
                <p:oleObj name="Equation" r:id="rId8" imgW="393480" imgH="215640" progId="Equation.3">
                  <p:embed/>
                  <p:pic>
                    <p:nvPicPr>
                      <p:cNvPr id="0" name="Picture 4"/>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5489054" y="2318162"/>
                        <a:ext cx="981075" cy="5397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8382" name="Object 14"/>
          <p:cNvGraphicFramePr>
            <a:graphicFrameLocks noChangeAspect="1"/>
          </p:cNvGraphicFramePr>
          <p:nvPr/>
        </p:nvGraphicFramePr>
        <p:xfrm>
          <a:off x="5492641" y="2788414"/>
          <a:ext cx="949325" cy="539750"/>
        </p:xfrm>
        <a:graphic>
          <a:graphicData uri="http://schemas.openxmlformats.org/presentationml/2006/ole">
            <mc:AlternateContent xmlns:mc="http://schemas.openxmlformats.org/markup-compatibility/2006">
              <mc:Choice xmlns:v="urn:schemas-microsoft-com:vml" Requires="v">
                <p:oleObj spid="_x0000_s61525" name="Equation" r:id="rId10" imgW="380880" imgH="215640" progId="Equation.3">
                  <p:embed/>
                </p:oleObj>
              </mc:Choice>
              <mc:Fallback>
                <p:oleObj name="Equation" r:id="rId10" imgW="380880" imgH="215640" progId="Equation.3">
                  <p:embed/>
                  <p:pic>
                    <p:nvPicPr>
                      <p:cNvPr id="0" name="Picture 5"/>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5492641" y="2788414"/>
                        <a:ext cx="949325" cy="5397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8383" name="Object 15"/>
          <p:cNvGraphicFramePr>
            <a:graphicFrameLocks noChangeAspect="1"/>
          </p:cNvGraphicFramePr>
          <p:nvPr/>
        </p:nvGraphicFramePr>
        <p:xfrm>
          <a:off x="5493295" y="3223022"/>
          <a:ext cx="982662" cy="571500"/>
        </p:xfrm>
        <a:graphic>
          <a:graphicData uri="http://schemas.openxmlformats.org/presentationml/2006/ole">
            <mc:AlternateContent xmlns:mc="http://schemas.openxmlformats.org/markup-compatibility/2006">
              <mc:Choice xmlns:v="urn:schemas-microsoft-com:vml" Requires="v">
                <p:oleObj spid="_x0000_s61526" name="Equation" r:id="rId12" imgW="393480" imgH="228600" progId="Equation.3">
                  <p:embed/>
                </p:oleObj>
              </mc:Choice>
              <mc:Fallback>
                <p:oleObj name="Equation" r:id="rId12" imgW="393480" imgH="228600" progId="Equation.3">
                  <p:embed/>
                  <p:pic>
                    <p:nvPicPr>
                      <p:cNvPr id="0" name="Picture 6"/>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5493295" y="3223022"/>
                        <a:ext cx="982662"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8384" name="Object 16"/>
          <p:cNvGraphicFramePr>
            <a:graphicFrameLocks noChangeAspect="1"/>
          </p:cNvGraphicFramePr>
          <p:nvPr/>
        </p:nvGraphicFramePr>
        <p:xfrm>
          <a:off x="5493295" y="1844824"/>
          <a:ext cx="950913" cy="571500"/>
        </p:xfrm>
        <a:graphic>
          <a:graphicData uri="http://schemas.openxmlformats.org/presentationml/2006/ole">
            <mc:AlternateContent xmlns:mc="http://schemas.openxmlformats.org/markup-compatibility/2006">
              <mc:Choice xmlns:v="urn:schemas-microsoft-com:vml" Requires="v">
                <p:oleObj spid="_x0000_s61527" name="Equation" r:id="rId14" imgW="380880" imgH="228600" progId="Equation.3">
                  <p:embed/>
                </p:oleObj>
              </mc:Choice>
              <mc:Fallback>
                <p:oleObj name="Equation" r:id="rId14" imgW="380880" imgH="228600" progId="Equation.3">
                  <p:embed/>
                  <p:pic>
                    <p:nvPicPr>
                      <p:cNvPr id="0" name="Picture 7"/>
                      <p:cNvPicPr>
                        <a:picLocks noChangeAspect="1" noChangeArrowheads="1"/>
                      </p:cNvPicPr>
                      <p:nvPr/>
                    </p:nvPicPr>
                    <p:blipFill>
                      <a:blip r:embed="rId15">
                        <a:lum bright="20000"/>
                        <a:extLst>
                          <a:ext uri="{28A0092B-C50C-407E-A947-70E740481C1C}">
                            <a14:useLocalDpi xmlns:a14="http://schemas.microsoft.com/office/drawing/2010/main" val="0"/>
                          </a:ext>
                        </a:extLst>
                      </a:blip>
                      <a:srcRect/>
                      <a:stretch>
                        <a:fillRect/>
                      </a:stretch>
                    </p:blipFill>
                    <p:spPr bwMode="auto">
                      <a:xfrm>
                        <a:off x="5493295" y="1844824"/>
                        <a:ext cx="950913" cy="571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pSp>
        <p:nvGrpSpPr>
          <p:cNvPr id="10" name="Skupina 46"/>
          <p:cNvGrpSpPr/>
          <p:nvPr/>
        </p:nvGrpSpPr>
        <p:grpSpPr>
          <a:xfrm>
            <a:off x="7135713" y="1844824"/>
            <a:ext cx="2008287" cy="2016224"/>
            <a:chOff x="7135713" y="1844824"/>
            <a:chExt cx="2008287" cy="2016224"/>
          </a:xfrm>
        </p:grpSpPr>
        <p:sp>
          <p:nvSpPr>
            <p:cNvPr id="41" name="Pravá složená závorka 40"/>
            <p:cNvSpPr/>
            <p:nvPr/>
          </p:nvSpPr>
          <p:spPr>
            <a:xfrm>
              <a:off x="7135713" y="1844824"/>
              <a:ext cx="144016" cy="2016224"/>
            </a:xfrm>
            <a:prstGeom prst="rightBrace">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5" name="TextovéPole 44"/>
            <p:cNvSpPr txBox="1"/>
            <p:nvPr/>
          </p:nvSpPr>
          <p:spPr>
            <a:xfrm>
              <a:off x="7323162" y="2386980"/>
              <a:ext cx="1820838" cy="923330"/>
            </a:xfrm>
            <a:prstGeom prst="rect">
              <a:avLst/>
            </a:prstGeom>
            <a:noFill/>
          </p:spPr>
          <p:txBody>
            <a:bodyPr wrap="square" rtlCol="0">
              <a:spAutoFit/>
            </a:bodyPr>
            <a:lstStyle/>
            <a:p>
              <a:r>
                <a:rPr lang="en-US" b="1" dirty="0" smtClean="0">
                  <a:solidFill>
                    <a:schemeClr val="tx2"/>
                  </a:solidFill>
                  <a:latin typeface="+mn-lt"/>
                </a:rPr>
                <a:t>product </a:t>
              </a:r>
            </a:p>
            <a:p>
              <a:r>
                <a:rPr lang="en-US" dirty="0" smtClean="0">
                  <a:solidFill>
                    <a:schemeClr val="tx2"/>
                  </a:solidFill>
                  <a:latin typeface="+mn-lt"/>
                </a:rPr>
                <a:t>of (conditional)</a:t>
              </a:r>
            </a:p>
            <a:p>
              <a:r>
                <a:rPr lang="en-US" dirty="0" smtClean="0">
                  <a:solidFill>
                    <a:schemeClr val="tx2"/>
                  </a:solidFill>
                  <a:latin typeface="+mn-lt"/>
                </a:rPr>
                <a:t>vertex PDFs</a:t>
              </a:r>
              <a:endParaRPr lang="cs-CZ" dirty="0" smtClean="0">
                <a:solidFill>
                  <a:schemeClr val="tx2"/>
                </a:solidFill>
                <a:latin typeface="+mn-lt"/>
              </a:endParaRPr>
            </a:p>
          </p:txBody>
        </p:sp>
      </p:grpSp>
      <p:cxnSp>
        <p:nvCxnSpPr>
          <p:cNvPr id="48" name="Straight Arrow Connector 10"/>
          <p:cNvCxnSpPr/>
          <p:nvPr/>
        </p:nvCxnSpPr>
        <p:spPr>
          <a:xfrm flipH="1" flipV="1">
            <a:off x="2339752" y="5224438"/>
            <a:ext cx="1431861" cy="855012"/>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a:off x="3852204" y="4900117"/>
            <a:ext cx="1517218" cy="1165129"/>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60428" name="Object 12"/>
          <p:cNvGraphicFramePr>
            <a:graphicFrameLocks noChangeAspect="1"/>
          </p:cNvGraphicFramePr>
          <p:nvPr/>
        </p:nvGraphicFramePr>
        <p:xfrm>
          <a:off x="6488113" y="5464175"/>
          <a:ext cx="411162" cy="568325"/>
        </p:xfrm>
        <a:graphic>
          <a:graphicData uri="http://schemas.openxmlformats.org/presentationml/2006/ole">
            <mc:AlternateContent xmlns:mc="http://schemas.openxmlformats.org/markup-compatibility/2006">
              <mc:Choice xmlns:v="urn:schemas-microsoft-com:vml" Requires="v">
                <p:oleObj spid="_x0000_s61528" name="Rovnice" r:id="rId16" imgW="164880" imgH="228600" progId="Equation.3">
                  <p:embed/>
                </p:oleObj>
              </mc:Choice>
              <mc:Fallback>
                <p:oleObj name="Rovnice" r:id="rId16" imgW="164880" imgH="228600" progId="Equation.3">
                  <p:embed/>
                  <p:pic>
                    <p:nvPicPr>
                      <p:cNvPr id="0" name="Picture 8"/>
                      <p:cNvPicPr>
                        <a:picLocks noChangeAspect="1" noChangeArrowheads="1"/>
                      </p:cNvPicPr>
                      <p:nvPr/>
                    </p:nvPicPr>
                    <p:blipFill>
                      <a:blip r:embed="rId17">
                        <a:lum bright="20000"/>
                        <a:extLst>
                          <a:ext uri="{28A0092B-C50C-407E-A947-70E740481C1C}">
                            <a14:useLocalDpi xmlns:a14="http://schemas.microsoft.com/office/drawing/2010/main" val="0"/>
                          </a:ext>
                        </a:extLst>
                      </a:blip>
                      <a:srcRect/>
                      <a:stretch>
                        <a:fillRect/>
                      </a:stretch>
                    </p:blipFill>
                    <p:spPr bwMode="auto">
                      <a:xfrm>
                        <a:off x="6488113" y="5464175"/>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0429" name="Object 13"/>
          <p:cNvGraphicFramePr>
            <a:graphicFrameLocks noChangeAspect="1"/>
          </p:cNvGraphicFramePr>
          <p:nvPr/>
        </p:nvGraphicFramePr>
        <p:xfrm>
          <a:off x="5295900" y="4792663"/>
          <a:ext cx="381000" cy="536575"/>
        </p:xfrm>
        <a:graphic>
          <a:graphicData uri="http://schemas.openxmlformats.org/presentationml/2006/ole">
            <mc:AlternateContent xmlns:mc="http://schemas.openxmlformats.org/markup-compatibility/2006">
              <mc:Choice xmlns:v="urn:schemas-microsoft-com:vml" Requires="v">
                <p:oleObj spid="_x0000_s61529" name="Rovnice" r:id="rId18" imgW="152280" imgH="215640" progId="Equation.3">
                  <p:embed/>
                </p:oleObj>
              </mc:Choice>
              <mc:Fallback>
                <p:oleObj name="Rovnice" r:id="rId18" imgW="152280" imgH="215640" progId="Equation.3">
                  <p:embed/>
                  <p:pic>
                    <p:nvPicPr>
                      <p:cNvPr id="0" name="Picture 9"/>
                      <p:cNvPicPr>
                        <a:picLocks noChangeAspect="1" noChangeArrowheads="1"/>
                      </p:cNvPicPr>
                      <p:nvPr/>
                    </p:nvPicPr>
                    <p:blipFill>
                      <a:blip r:embed="rId19">
                        <a:lum bright="20000"/>
                        <a:extLst>
                          <a:ext uri="{28A0092B-C50C-407E-A947-70E740481C1C}">
                            <a14:useLocalDpi xmlns:a14="http://schemas.microsoft.com/office/drawing/2010/main" val="0"/>
                          </a:ext>
                        </a:extLst>
                      </a:blip>
                      <a:srcRect/>
                      <a:stretch>
                        <a:fillRect/>
                      </a:stretch>
                    </p:blipFill>
                    <p:spPr bwMode="auto">
                      <a:xfrm>
                        <a:off x="5295900" y="4792663"/>
                        <a:ext cx="381000"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0430" name="Object 14"/>
          <p:cNvGraphicFramePr>
            <a:graphicFrameLocks noChangeAspect="1"/>
          </p:cNvGraphicFramePr>
          <p:nvPr/>
        </p:nvGraphicFramePr>
        <p:xfrm>
          <a:off x="3594100" y="5511800"/>
          <a:ext cx="411163" cy="536575"/>
        </p:xfrm>
        <a:graphic>
          <a:graphicData uri="http://schemas.openxmlformats.org/presentationml/2006/ole">
            <mc:AlternateContent xmlns:mc="http://schemas.openxmlformats.org/markup-compatibility/2006">
              <mc:Choice xmlns:v="urn:schemas-microsoft-com:vml" Requires="v">
                <p:oleObj spid="_x0000_s61530" name="Rovnice" r:id="rId20" imgW="164880" imgH="215640" progId="Equation.3">
                  <p:embed/>
                </p:oleObj>
              </mc:Choice>
              <mc:Fallback>
                <p:oleObj name="Rovnice" r:id="rId20" imgW="164880" imgH="215640" progId="Equation.3">
                  <p:embed/>
                  <p:pic>
                    <p:nvPicPr>
                      <p:cNvPr id="0" name="Picture 10"/>
                      <p:cNvPicPr>
                        <a:picLocks noChangeAspect="1" noChangeArrowheads="1"/>
                      </p:cNvPicPr>
                      <p:nvPr/>
                    </p:nvPicPr>
                    <p:blipFill>
                      <a:blip r:embed="rId21">
                        <a:lum bright="20000"/>
                        <a:extLst>
                          <a:ext uri="{28A0092B-C50C-407E-A947-70E740481C1C}">
                            <a14:useLocalDpi xmlns:a14="http://schemas.microsoft.com/office/drawing/2010/main" val="0"/>
                          </a:ext>
                        </a:extLst>
                      </a:blip>
                      <a:srcRect/>
                      <a:stretch>
                        <a:fillRect/>
                      </a:stretch>
                    </p:blipFill>
                    <p:spPr bwMode="auto">
                      <a:xfrm>
                        <a:off x="3594100" y="5511800"/>
                        <a:ext cx="411163"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0431" name="Object 15"/>
          <p:cNvGraphicFramePr>
            <a:graphicFrameLocks noChangeAspect="1"/>
          </p:cNvGraphicFramePr>
          <p:nvPr/>
        </p:nvGraphicFramePr>
        <p:xfrm>
          <a:off x="1998663" y="5092700"/>
          <a:ext cx="411162" cy="568325"/>
        </p:xfrm>
        <a:graphic>
          <a:graphicData uri="http://schemas.openxmlformats.org/presentationml/2006/ole">
            <mc:AlternateContent xmlns:mc="http://schemas.openxmlformats.org/markup-compatibility/2006">
              <mc:Choice xmlns:v="urn:schemas-microsoft-com:vml" Requires="v">
                <p:oleObj spid="_x0000_s61531" name="Rovnice" r:id="rId22" imgW="164880" imgH="228600" progId="Equation.3">
                  <p:embed/>
                </p:oleObj>
              </mc:Choice>
              <mc:Fallback>
                <p:oleObj name="Rovnice" r:id="rId22" imgW="164880" imgH="228600" progId="Equation.3">
                  <p:embed/>
                  <p:pic>
                    <p:nvPicPr>
                      <p:cNvPr id="0" name="Picture 11"/>
                      <p:cNvPicPr>
                        <a:picLocks noChangeAspect="1" noChangeArrowheads="1"/>
                      </p:cNvPicPr>
                      <p:nvPr/>
                    </p:nvPicPr>
                    <p:blipFill>
                      <a:blip r:embed="rId23">
                        <a:lum bright="20000"/>
                        <a:extLst>
                          <a:ext uri="{28A0092B-C50C-407E-A947-70E740481C1C}">
                            <a14:useLocalDpi xmlns:a14="http://schemas.microsoft.com/office/drawing/2010/main" val="0"/>
                          </a:ext>
                        </a:extLst>
                      </a:blip>
                      <a:srcRect/>
                      <a:stretch>
                        <a:fillRect/>
                      </a:stretch>
                    </p:blipFill>
                    <p:spPr bwMode="auto">
                      <a:xfrm>
                        <a:off x="1998663" y="5092700"/>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49" name="TextovéPole 48"/>
          <p:cNvSpPr txBox="1"/>
          <p:nvPr/>
        </p:nvSpPr>
        <p:spPr>
          <a:xfrm>
            <a:off x="251520" y="3543399"/>
            <a:ext cx="3650358" cy="461665"/>
          </a:xfrm>
          <a:prstGeom prst="rect">
            <a:avLst/>
          </a:prstGeom>
          <a:solidFill>
            <a:schemeClr val="bg2"/>
          </a:solidFill>
          <a:ln w="28575">
            <a:solidFill>
              <a:schemeClr val="accent1"/>
            </a:solidFill>
          </a:ln>
        </p:spPr>
        <p:txBody>
          <a:bodyPr wrap="none" rtlCol="0">
            <a:spAutoFit/>
          </a:bodyPr>
          <a:lstStyle/>
          <a:p>
            <a:r>
              <a:rPr lang="en-US" sz="2400" b="1" dirty="0" smtClean="0">
                <a:solidFill>
                  <a:schemeClr val="tx2"/>
                </a:solidFill>
                <a:latin typeface="+mn-lt"/>
              </a:rPr>
              <a:t>Path tracing example:</a:t>
            </a:r>
            <a:endParaRPr lang="cs-CZ" sz="2400" b="1" dirty="0" smtClean="0">
              <a:solidFill>
                <a:schemeClr val="tx2"/>
              </a:solidFill>
              <a:latin typeface="+mn-lt"/>
            </a:endParaRPr>
          </a:p>
        </p:txBody>
      </p:sp>
      <p:sp>
        <p:nvSpPr>
          <p:cNvPr id="47" name="Zástupný symbol pro číslo snímku 46"/>
          <p:cNvSpPr>
            <a:spLocks noGrp="1"/>
          </p:cNvSpPr>
          <p:nvPr>
            <p:ph type="sldNum" sz="quarter" idx="12"/>
          </p:nvPr>
        </p:nvSpPr>
        <p:spPr/>
        <p:txBody>
          <a:bodyPr/>
          <a:lstStyle/>
          <a:p>
            <a:pPr>
              <a:defRPr/>
            </a:pPr>
            <a:fld id="{81494967-73EE-4A75-A827-47B02327E019}" type="slidenum">
              <a:rPr lang="en-US" altLang="en-US" smtClean="0"/>
              <a:pPr>
                <a:defRPr/>
              </a:pPr>
              <a:t>27</a:t>
            </a:fld>
            <a:endParaRPr lang="en-US" altLang="en-US"/>
          </a:p>
        </p:txBody>
      </p:sp>
      <p:sp>
        <p:nvSpPr>
          <p:cNvPr id="52" name="Zástupný symbol pro zápatí 51"/>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extLst>
      <p:ext uri="{BB962C8B-B14F-4D97-AF65-F5344CB8AC3E}">
        <p14:creationId xmlns:p14="http://schemas.microsoft.com/office/powerpoint/2010/main" val="1705563449"/>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Volný tvar 31"/>
          <p:cNvSpPr/>
          <p:nvPr/>
        </p:nvSpPr>
        <p:spPr>
          <a:xfrm>
            <a:off x="71500" y="4457319"/>
            <a:ext cx="9040904" cy="2421667"/>
          </a:xfrm>
          <a:custGeom>
            <a:avLst/>
            <a:gdLst>
              <a:gd name="connsiteX0" fmla="*/ 8093123 w 8679976"/>
              <a:gd name="connsiteY0" fmla="*/ 2197290 h 2197290"/>
              <a:gd name="connsiteX1" fmla="*/ 8666329 w 8679976"/>
              <a:gd name="connsiteY1" fmla="*/ 2033517 h 2197290"/>
              <a:gd name="connsiteX2" fmla="*/ 8679976 w 8679976"/>
              <a:gd name="connsiteY2" fmla="*/ 218364 h 2197290"/>
              <a:gd name="connsiteX3" fmla="*/ 6482687 w 8679976"/>
              <a:gd name="connsiteY3" fmla="*/ 136478 h 2197290"/>
              <a:gd name="connsiteX4" fmla="*/ 2251881 w 8679976"/>
              <a:gd name="connsiteY4" fmla="*/ 0 h 2197290"/>
              <a:gd name="connsiteX5" fmla="*/ 0 w 8679976"/>
              <a:gd name="connsiteY5" fmla="*/ 81887 h 2197290"/>
              <a:gd name="connsiteX6" fmla="*/ 136478 w 8679976"/>
              <a:gd name="connsiteY6" fmla="*/ 1119117 h 2197290"/>
              <a:gd name="connsiteX7" fmla="*/ 3480179 w 8679976"/>
              <a:gd name="connsiteY7" fmla="*/ 1146412 h 2197290"/>
              <a:gd name="connsiteX8" fmla="*/ 5773003 w 8679976"/>
              <a:gd name="connsiteY8" fmla="*/ 1064526 h 2197290"/>
              <a:gd name="connsiteX9" fmla="*/ 6550926 w 8679976"/>
              <a:gd name="connsiteY9" fmla="*/ 2033517 h 2197290"/>
              <a:gd name="connsiteX10" fmla="*/ 8093123 w 8679976"/>
              <a:gd name="connsiteY10" fmla="*/ 2197290 h 2197290"/>
              <a:gd name="connsiteX0" fmla="*/ 8093123 w 8679976"/>
              <a:gd name="connsiteY0" fmla="*/ 2197290 h 2363338"/>
              <a:gd name="connsiteX1" fmla="*/ 8666329 w 8679976"/>
              <a:gd name="connsiteY1" fmla="*/ 2033517 h 2363338"/>
              <a:gd name="connsiteX2" fmla="*/ 8679976 w 8679976"/>
              <a:gd name="connsiteY2" fmla="*/ 218364 h 2363338"/>
              <a:gd name="connsiteX3" fmla="*/ 6482687 w 8679976"/>
              <a:gd name="connsiteY3" fmla="*/ 136478 h 2363338"/>
              <a:gd name="connsiteX4" fmla="*/ 2251881 w 8679976"/>
              <a:gd name="connsiteY4" fmla="*/ 0 h 2363338"/>
              <a:gd name="connsiteX5" fmla="*/ 0 w 8679976"/>
              <a:gd name="connsiteY5" fmla="*/ 81887 h 2363338"/>
              <a:gd name="connsiteX6" fmla="*/ 136478 w 8679976"/>
              <a:gd name="connsiteY6" fmla="*/ 1119117 h 2363338"/>
              <a:gd name="connsiteX7" fmla="*/ 3480179 w 8679976"/>
              <a:gd name="connsiteY7" fmla="*/ 1146412 h 2363338"/>
              <a:gd name="connsiteX8" fmla="*/ 5773003 w 8679976"/>
              <a:gd name="connsiteY8" fmla="*/ 1064526 h 2363338"/>
              <a:gd name="connsiteX9" fmla="*/ 6550926 w 8679976"/>
              <a:gd name="connsiteY9" fmla="*/ 2033517 h 2363338"/>
              <a:gd name="connsiteX10" fmla="*/ 8093123 w 8679976"/>
              <a:gd name="connsiteY10" fmla="*/ 2197290 h 2363338"/>
              <a:gd name="connsiteX0" fmla="*/ 8093123 w 9043916"/>
              <a:gd name="connsiteY0" fmla="*/ 2197290 h 2363338"/>
              <a:gd name="connsiteX1" fmla="*/ 8666329 w 9043916"/>
              <a:gd name="connsiteY1" fmla="*/ 2033517 h 2363338"/>
              <a:gd name="connsiteX2" fmla="*/ 8679976 w 9043916"/>
              <a:gd name="connsiteY2" fmla="*/ 218364 h 2363338"/>
              <a:gd name="connsiteX3" fmla="*/ 6482687 w 9043916"/>
              <a:gd name="connsiteY3" fmla="*/ 136478 h 2363338"/>
              <a:gd name="connsiteX4" fmla="*/ 2251881 w 9043916"/>
              <a:gd name="connsiteY4" fmla="*/ 0 h 2363338"/>
              <a:gd name="connsiteX5" fmla="*/ 0 w 9043916"/>
              <a:gd name="connsiteY5" fmla="*/ 81887 h 2363338"/>
              <a:gd name="connsiteX6" fmla="*/ 136478 w 9043916"/>
              <a:gd name="connsiteY6" fmla="*/ 1119117 h 2363338"/>
              <a:gd name="connsiteX7" fmla="*/ 3480179 w 9043916"/>
              <a:gd name="connsiteY7" fmla="*/ 1146412 h 2363338"/>
              <a:gd name="connsiteX8" fmla="*/ 5773003 w 9043916"/>
              <a:gd name="connsiteY8" fmla="*/ 1064526 h 2363338"/>
              <a:gd name="connsiteX9" fmla="*/ 6550926 w 9043916"/>
              <a:gd name="connsiteY9" fmla="*/ 2033517 h 2363338"/>
              <a:gd name="connsiteX10" fmla="*/ 8093123 w 9043916"/>
              <a:gd name="connsiteY10" fmla="*/ 2197290 h 2363338"/>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301922 h 2467970"/>
              <a:gd name="connsiteX1" fmla="*/ 8666329 w 9043916"/>
              <a:gd name="connsiteY1" fmla="*/ 2138149 h 2467970"/>
              <a:gd name="connsiteX2" fmla="*/ 8679976 w 9043916"/>
              <a:gd name="connsiteY2" fmla="*/ 322996 h 2467970"/>
              <a:gd name="connsiteX3" fmla="*/ 6482687 w 9043916"/>
              <a:gd name="connsiteY3" fmla="*/ 241110 h 2467970"/>
              <a:gd name="connsiteX4" fmla="*/ 2251881 w 9043916"/>
              <a:gd name="connsiteY4" fmla="*/ 104632 h 2467970"/>
              <a:gd name="connsiteX5" fmla="*/ 0 w 9043916"/>
              <a:gd name="connsiteY5" fmla="*/ 186519 h 2467970"/>
              <a:gd name="connsiteX6" fmla="*/ 136478 w 9043916"/>
              <a:gd name="connsiteY6" fmla="*/ 1223749 h 2467970"/>
              <a:gd name="connsiteX7" fmla="*/ 3480179 w 9043916"/>
              <a:gd name="connsiteY7" fmla="*/ 1251044 h 2467970"/>
              <a:gd name="connsiteX8" fmla="*/ 5773003 w 9043916"/>
              <a:gd name="connsiteY8" fmla="*/ 1169158 h 2467970"/>
              <a:gd name="connsiteX9" fmla="*/ 6550926 w 9043916"/>
              <a:gd name="connsiteY9" fmla="*/ 2138149 h 2467970"/>
              <a:gd name="connsiteX10" fmla="*/ 8093123 w 9043916"/>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6994478 w 9487468"/>
              <a:gd name="connsiteY0" fmla="*/ 2138149 h 2440674"/>
              <a:gd name="connsiteX1" fmla="*/ 9109881 w 9487468"/>
              <a:gd name="connsiteY1" fmla="*/ 2138149 h 2440674"/>
              <a:gd name="connsiteX2" fmla="*/ 9123528 w 9487468"/>
              <a:gd name="connsiteY2" fmla="*/ 322996 h 2440674"/>
              <a:gd name="connsiteX3" fmla="*/ 6926239 w 9487468"/>
              <a:gd name="connsiteY3" fmla="*/ 241110 h 2440674"/>
              <a:gd name="connsiteX4" fmla="*/ 2695433 w 9487468"/>
              <a:gd name="connsiteY4" fmla="*/ 104632 h 2440674"/>
              <a:gd name="connsiteX5" fmla="*/ 443552 w 9487468"/>
              <a:gd name="connsiteY5" fmla="*/ 186519 h 2440674"/>
              <a:gd name="connsiteX6" fmla="*/ 580030 w 9487468"/>
              <a:gd name="connsiteY6" fmla="*/ 1223749 h 2440674"/>
              <a:gd name="connsiteX7" fmla="*/ 3923731 w 9487468"/>
              <a:gd name="connsiteY7" fmla="*/ 1251044 h 2440674"/>
              <a:gd name="connsiteX8" fmla="*/ 6216555 w 9487468"/>
              <a:gd name="connsiteY8" fmla="*/ 1169158 h 2440674"/>
              <a:gd name="connsiteX9" fmla="*/ 6994478 w 9487468"/>
              <a:gd name="connsiteY9" fmla="*/ 2138149 h 2440674"/>
              <a:gd name="connsiteX0" fmla="*/ 6932476 w 9425466"/>
              <a:gd name="connsiteY0" fmla="*/ 2197259 h 2499784"/>
              <a:gd name="connsiteX1" fmla="*/ 9047879 w 9425466"/>
              <a:gd name="connsiteY1" fmla="*/ 2197259 h 2499784"/>
              <a:gd name="connsiteX2" fmla="*/ 9061526 w 9425466"/>
              <a:gd name="connsiteY2" fmla="*/ 382106 h 2499784"/>
              <a:gd name="connsiteX3" fmla="*/ 6864237 w 9425466"/>
              <a:gd name="connsiteY3" fmla="*/ 300220 h 2499784"/>
              <a:gd name="connsiteX4" fmla="*/ 2633431 w 9425466"/>
              <a:gd name="connsiteY4" fmla="*/ 163742 h 2499784"/>
              <a:gd name="connsiteX5" fmla="*/ 753560 w 9425466"/>
              <a:gd name="connsiteY5" fmla="*/ 186519 h 2499784"/>
              <a:gd name="connsiteX6" fmla="*/ 518028 w 9425466"/>
              <a:gd name="connsiteY6" fmla="*/ 1282859 h 2499784"/>
              <a:gd name="connsiteX7" fmla="*/ 3861729 w 9425466"/>
              <a:gd name="connsiteY7" fmla="*/ 1310154 h 2499784"/>
              <a:gd name="connsiteX8" fmla="*/ 6154553 w 9425466"/>
              <a:gd name="connsiteY8" fmla="*/ 1228268 h 2499784"/>
              <a:gd name="connsiteX9" fmla="*/ 6932476 w 9425466"/>
              <a:gd name="connsiteY9" fmla="*/ 2197259 h 2499784"/>
              <a:gd name="connsiteX0" fmla="*/ 6696944 w 9189934"/>
              <a:gd name="connsiteY0" fmla="*/ 2206557 h 2509082"/>
              <a:gd name="connsiteX1" fmla="*/ 8812347 w 9189934"/>
              <a:gd name="connsiteY1" fmla="*/ 2206557 h 2509082"/>
              <a:gd name="connsiteX2" fmla="*/ 8825994 w 9189934"/>
              <a:gd name="connsiteY2" fmla="*/ 391404 h 2509082"/>
              <a:gd name="connsiteX3" fmla="*/ 6628705 w 9189934"/>
              <a:gd name="connsiteY3" fmla="*/ 309518 h 2509082"/>
              <a:gd name="connsiteX4" fmla="*/ 2397899 w 9189934"/>
              <a:gd name="connsiteY4" fmla="*/ 173040 h 2509082"/>
              <a:gd name="connsiteX5" fmla="*/ 518028 w 9189934"/>
              <a:gd name="connsiteY5" fmla="*/ 195817 h 2509082"/>
              <a:gd name="connsiteX6" fmla="*/ 518028 w 9189934"/>
              <a:gd name="connsiteY6" fmla="*/ 1347945 h 2509082"/>
              <a:gd name="connsiteX7" fmla="*/ 3626197 w 9189934"/>
              <a:gd name="connsiteY7" fmla="*/ 1319452 h 2509082"/>
              <a:gd name="connsiteX8" fmla="*/ 5919021 w 9189934"/>
              <a:gd name="connsiteY8" fmla="*/ 1237566 h 2509082"/>
              <a:gd name="connsiteX9" fmla="*/ 6696944 w 9189934"/>
              <a:gd name="connsiteY9" fmla="*/ 2206557 h 2509082"/>
              <a:gd name="connsiteX0" fmla="*/ 6696944 w 9162888"/>
              <a:gd name="connsiteY0" fmla="*/ 2206557 h 2493675"/>
              <a:gd name="connsiteX1" fmla="*/ 8812347 w 9162888"/>
              <a:gd name="connsiteY1" fmla="*/ 2206557 h 2493675"/>
              <a:gd name="connsiteX2" fmla="*/ 8798948 w 9162888"/>
              <a:gd name="connsiteY2" fmla="*/ 483849 h 2493675"/>
              <a:gd name="connsiteX3" fmla="*/ 6628705 w 9162888"/>
              <a:gd name="connsiteY3" fmla="*/ 309518 h 2493675"/>
              <a:gd name="connsiteX4" fmla="*/ 2397899 w 9162888"/>
              <a:gd name="connsiteY4" fmla="*/ 173040 h 2493675"/>
              <a:gd name="connsiteX5" fmla="*/ 518028 w 9162888"/>
              <a:gd name="connsiteY5" fmla="*/ 195817 h 2493675"/>
              <a:gd name="connsiteX6" fmla="*/ 518028 w 9162888"/>
              <a:gd name="connsiteY6" fmla="*/ 1347945 h 2493675"/>
              <a:gd name="connsiteX7" fmla="*/ 3626197 w 9162888"/>
              <a:gd name="connsiteY7" fmla="*/ 1319452 h 2493675"/>
              <a:gd name="connsiteX8" fmla="*/ 5919021 w 9162888"/>
              <a:gd name="connsiteY8" fmla="*/ 1237566 h 2493675"/>
              <a:gd name="connsiteX9" fmla="*/ 6696944 w 9162888"/>
              <a:gd name="connsiteY9" fmla="*/ 2206557 h 2493675"/>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5775005 w 9018872"/>
              <a:gd name="connsiteY8" fmla="*/ 1225565 h 2481674"/>
              <a:gd name="connsiteX9" fmla="*/ 6552928 w 9018872"/>
              <a:gd name="connsiteY9" fmla="*/ 2194556 h 2481674"/>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6552928 w 9018872"/>
              <a:gd name="connsiteY8" fmla="*/ 2194556 h 2481674"/>
              <a:gd name="connsiteX0" fmla="*/ 6480920 w 8946864"/>
              <a:gd name="connsiteY0" fmla="*/ 2134549 h 2421667"/>
              <a:gd name="connsiteX1" fmla="*/ 8596323 w 8946864"/>
              <a:gd name="connsiteY1" fmla="*/ 2134549 h 2421667"/>
              <a:gd name="connsiteX2" fmla="*/ 8582924 w 8946864"/>
              <a:gd name="connsiteY2" fmla="*/ 411841 h 2421667"/>
              <a:gd name="connsiteX3" fmla="*/ 6412681 w 8946864"/>
              <a:gd name="connsiteY3" fmla="*/ 237510 h 2421667"/>
              <a:gd name="connsiteX4" fmla="*/ 2181875 w 8946864"/>
              <a:gd name="connsiteY4" fmla="*/ 101032 h 2421667"/>
              <a:gd name="connsiteX5" fmla="*/ 302004 w 8946864"/>
              <a:gd name="connsiteY5" fmla="*/ 123809 h 2421667"/>
              <a:gd name="connsiteX6" fmla="*/ 518028 w 8946864"/>
              <a:gd name="connsiteY6" fmla="*/ 843889 h 2421667"/>
              <a:gd name="connsiteX7" fmla="*/ 3410173 w 8946864"/>
              <a:gd name="connsiteY7" fmla="*/ 1247444 h 2421667"/>
              <a:gd name="connsiteX8" fmla="*/ 6480920 w 8946864"/>
              <a:gd name="connsiteY8" fmla="*/ 2134549 h 2421667"/>
              <a:gd name="connsiteX0" fmla="*/ 6574960 w 9040904"/>
              <a:gd name="connsiteY0" fmla="*/ 2134549 h 2421667"/>
              <a:gd name="connsiteX1" fmla="*/ 8690363 w 9040904"/>
              <a:gd name="connsiteY1" fmla="*/ 2134549 h 2421667"/>
              <a:gd name="connsiteX2" fmla="*/ 8676964 w 9040904"/>
              <a:gd name="connsiteY2" fmla="*/ 411841 h 2421667"/>
              <a:gd name="connsiteX3" fmla="*/ 6506721 w 9040904"/>
              <a:gd name="connsiteY3" fmla="*/ 237510 h 2421667"/>
              <a:gd name="connsiteX4" fmla="*/ 2275915 w 9040904"/>
              <a:gd name="connsiteY4" fmla="*/ 101032 h 2421667"/>
              <a:gd name="connsiteX5" fmla="*/ 396044 w 9040904"/>
              <a:gd name="connsiteY5" fmla="*/ 123809 h 2421667"/>
              <a:gd name="connsiteX6" fmla="*/ 612068 w 9040904"/>
              <a:gd name="connsiteY6" fmla="*/ 843889 h 2421667"/>
              <a:gd name="connsiteX7" fmla="*/ 4068452 w 9040904"/>
              <a:gd name="connsiteY7" fmla="*/ 1131921 h 2421667"/>
              <a:gd name="connsiteX8" fmla="*/ 6574960 w 9040904"/>
              <a:gd name="connsiteY8" fmla="*/ 2134549 h 242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40904" h="2421667">
                <a:moveTo>
                  <a:pt x="6574960" y="2134549"/>
                </a:moveTo>
                <a:cubicBezTo>
                  <a:pt x="7345279" y="2301654"/>
                  <a:pt x="8340029" y="2421667"/>
                  <a:pt x="8690363" y="2134549"/>
                </a:cubicBezTo>
                <a:cubicBezTo>
                  <a:pt x="9040697" y="1847431"/>
                  <a:pt x="9040904" y="728014"/>
                  <a:pt x="8676964" y="411841"/>
                </a:cubicBezTo>
                <a:cubicBezTo>
                  <a:pt x="8313024" y="95668"/>
                  <a:pt x="7578070" y="273904"/>
                  <a:pt x="6506721" y="237510"/>
                </a:cubicBezTo>
                <a:lnTo>
                  <a:pt x="2275915" y="101032"/>
                </a:lnTo>
                <a:cubicBezTo>
                  <a:pt x="1195467" y="91934"/>
                  <a:pt x="673352" y="0"/>
                  <a:pt x="396044" y="123809"/>
                </a:cubicBezTo>
                <a:cubicBezTo>
                  <a:pt x="118736" y="247618"/>
                  <a:pt x="0" y="675870"/>
                  <a:pt x="612068" y="843889"/>
                </a:cubicBezTo>
                <a:cubicBezTo>
                  <a:pt x="1224136" y="1011908"/>
                  <a:pt x="3074637" y="916811"/>
                  <a:pt x="4068452" y="1131921"/>
                </a:cubicBezTo>
                <a:cubicBezTo>
                  <a:pt x="5062267" y="1347031"/>
                  <a:pt x="5804642" y="1967444"/>
                  <a:pt x="6574960" y="2134549"/>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Volný tvar 29"/>
          <p:cNvSpPr/>
          <p:nvPr/>
        </p:nvSpPr>
        <p:spPr>
          <a:xfrm>
            <a:off x="23495" y="165065"/>
            <a:ext cx="8917694" cy="3084455"/>
          </a:xfrm>
          <a:custGeom>
            <a:avLst/>
            <a:gdLst>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434687"/>
              <a:gd name="connsiteX1" fmla="*/ 136478 w 8827827"/>
              <a:gd name="connsiteY1" fmla="*/ 2229134 h 3434687"/>
              <a:gd name="connsiteX2" fmla="*/ 0 w 8827827"/>
              <a:gd name="connsiteY2" fmla="*/ 3020704 h 3434687"/>
              <a:gd name="connsiteX3" fmla="*/ 559559 w 8827827"/>
              <a:gd name="connsiteY3" fmla="*/ 3375546 h 3434687"/>
              <a:gd name="connsiteX4" fmla="*/ 4230806 w 8827827"/>
              <a:gd name="connsiteY4" fmla="*/ 3334603 h 3434687"/>
              <a:gd name="connsiteX5" fmla="*/ 5841242 w 8827827"/>
              <a:gd name="connsiteY5" fmla="*/ 2775044 h 3434687"/>
              <a:gd name="connsiteX6" fmla="*/ 6414448 w 8827827"/>
              <a:gd name="connsiteY6" fmla="*/ 2338316 h 3434687"/>
              <a:gd name="connsiteX7" fmla="*/ 8461612 w 8827827"/>
              <a:gd name="connsiteY7" fmla="*/ 2351964 h 3434687"/>
              <a:gd name="connsiteX8" fmla="*/ 8611738 w 8827827"/>
              <a:gd name="connsiteY8" fmla="*/ 1410268 h 3434687"/>
              <a:gd name="connsiteX9" fmla="*/ 8352430 w 8827827"/>
              <a:gd name="connsiteY9" fmla="*/ 195618 h 3434687"/>
              <a:gd name="connsiteX10" fmla="*/ 6155141 w 8827827"/>
              <a:gd name="connsiteY10" fmla="*/ 236561 h 3434687"/>
              <a:gd name="connsiteX11" fmla="*/ 5895833 w 8827827"/>
              <a:gd name="connsiteY11" fmla="*/ 1478507 h 3434687"/>
              <a:gd name="connsiteX12" fmla="*/ 5431809 w 8827827"/>
              <a:gd name="connsiteY12" fmla="*/ 2092656 h 3434687"/>
              <a:gd name="connsiteX13" fmla="*/ 2879678 w 8827827"/>
              <a:gd name="connsiteY13" fmla="*/ 2201838 h 3434687"/>
              <a:gd name="connsiteX0" fmla="*/ 3025253 w 8973402"/>
              <a:gd name="connsiteY0" fmla="*/ 2201838 h 3434687"/>
              <a:gd name="connsiteX1" fmla="*/ 282053 w 8973402"/>
              <a:gd name="connsiteY1" fmla="*/ 2229134 h 3434687"/>
              <a:gd name="connsiteX2" fmla="*/ 145575 w 8973402"/>
              <a:gd name="connsiteY2" fmla="*/ 3020704 h 3434687"/>
              <a:gd name="connsiteX3" fmla="*/ 705134 w 8973402"/>
              <a:gd name="connsiteY3" fmla="*/ 3375546 h 3434687"/>
              <a:gd name="connsiteX4" fmla="*/ 4376381 w 8973402"/>
              <a:gd name="connsiteY4" fmla="*/ 3334603 h 3434687"/>
              <a:gd name="connsiteX5" fmla="*/ 5986817 w 8973402"/>
              <a:gd name="connsiteY5" fmla="*/ 2775044 h 3434687"/>
              <a:gd name="connsiteX6" fmla="*/ 6560023 w 8973402"/>
              <a:gd name="connsiteY6" fmla="*/ 2338316 h 3434687"/>
              <a:gd name="connsiteX7" fmla="*/ 8607187 w 8973402"/>
              <a:gd name="connsiteY7" fmla="*/ 2351964 h 3434687"/>
              <a:gd name="connsiteX8" fmla="*/ 8757313 w 8973402"/>
              <a:gd name="connsiteY8" fmla="*/ 1410268 h 3434687"/>
              <a:gd name="connsiteX9" fmla="*/ 8498005 w 8973402"/>
              <a:gd name="connsiteY9" fmla="*/ 195618 h 3434687"/>
              <a:gd name="connsiteX10" fmla="*/ 6300716 w 8973402"/>
              <a:gd name="connsiteY10" fmla="*/ 236561 h 3434687"/>
              <a:gd name="connsiteX11" fmla="*/ 6041408 w 8973402"/>
              <a:gd name="connsiteY11" fmla="*/ 1478507 h 3434687"/>
              <a:gd name="connsiteX12" fmla="*/ 5577384 w 8973402"/>
              <a:gd name="connsiteY12" fmla="*/ 2092656 h 3434687"/>
              <a:gd name="connsiteX13" fmla="*/ 3025253 w 8973402"/>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194492 w 9167202"/>
              <a:gd name="connsiteY0" fmla="*/ 2419893 h 3434687"/>
              <a:gd name="connsiteX1" fmla="*/ 475853 w 9167202"/>
              <a:gd name="connsiteY1" fmla="*/ 2229134 h 3434687"/>
              <a:gd name="connsiteX2" fmla="*/ 339375 w 9167202"/>
              <a:gd name="connsiteY2" fmla="*/ 3020704 h 3434687"/>
              <a:gd name="connsiteX3" fmla="*/ 898934 w 9167202"/>
              <a:gd name="connsiteY3" fmla="*/ 3375546 h 3434687"/>
              <a:gd name="connsiteX4" fmla="*/ 4570181 w 9167202"/>
              <a:gd name="connsiteY4" fmla="*/ 3334603 h 3434687"/>
              <a:gd name="connsiteX5" fmla="*/ 6180617 w 9167202"/>
              <a:gd name="connsiteY5" fmla="*/ 2775044 h 3434687"/>
              <a:gd name="connsiteX6" fmla="*/ 6753823 w 9167202"/>
              <a:gd name="connsiteY6" fmla="*/ 2338316 h 3434687"/>
              <a:gd name="connsiteX7" fmla="*/ 8800987 w 9167202"/>
              <a:gd name="connsiteY7" fmla="*/ 2351964 h 3434687"/>
              <a:gd name="connsiteX8" fmla="*/ 8951113 w 9167202"/>
              <a:gd name="connsiteY8" fmla="*/ 1410268 h 3434687"/>
              <a:gd name="connsiteX9" fmla="*/ 8691805 w 9167202"/>
              <a:gd name="connsiteY9" fmla="*/ 195618 h 3434687"/>
              <a:gd name="connsiteX10" fmla="*/ 6494516 w 9167202"/>
              <a:gd name="connsiteY10" fmla="*/ 236561 h 3434687"/>
              <a:gd name="connsiteX11" fmla="*/ 6235208 w 9167202"/>
              <a:gd name="connsiteY11" fmla="*/ 1478507 h 3434687"/>
              <a:gd name="connsiteX12" fmla="*/ 5771184 w 9167202"/>
              <a:gd name="connsiteY12" fmla="*/ 2092656 h 3434687"/>
              <a:gd name="connsiteX13" fmla="*/ 3194492 w 9167202"/>
              <a:gd name="connsiteY13" fmla="*/ 2419893 h 3434687"/>
              <a:gd name="connsiteX0" fmla="*/ 3101232 w 9073942"/>
              <a:gd name="connsiteY0" fmla="*/ 2419893 h 3559791"/>
              <a:gd name="connsiteX1" fmla="*/ 382593 w 9073942"/>
              <a:gd name="connsiteY1" fmla="*/ 2229134 h 3559791"/>
              <a:gd name="connsiteX2" fmla="*/ 805674 w 9073942"/>
              <a:gd name="connsiteY2" fmla="*/ 3375546 h 3559791"/>
              <a:gd name="connsiteX3" fmla="*/ 4476921 w 9073942"/>
              <a:gd name="connsiteY3" fmla="*/ 3334603 h 3559791"/>
              <a:gd name="connsiteX4" fmla="*/ 6087357 w 9073942"/>
              <a:gd name="connsiteY4" fmla="*/ 2775044 h 3559791"/>
              <a:gd name="connsiteX5" fmla="*/ 6660563 w 9073942"/>
              <a:gd name="connsiteY5" fmla="*/ 2338316 h 3559791"/>
              <a:gd name="connsiteX6" fmla="*/ 8707727 w 9073942"/>
              <a:gd name="connsiteY6" fmla="*/ 2351964 h 3559791"/>
              <a:gd name="connsiteX7" fmla="*/ 8857853 w 9073942"/>
              <a:gd name="connsiteY7" fmla="*/ 1410268 h 3559791"/>
              <a:gd name="connsiteX8" fmla="*/ 8598545 w 9073942"/>
              <a:gd name="connsiteY8" fmla="*/ 195618 h 3559791"/>
              <a:gd name="connsiteX9" fmla="*/ 6401256 w 9073942"/>
              <a:gd name="connsiteY9" fmla="*/ 236561 h 3559791"/>
              <a:gd name="connsiteX10" fmla="*/ 6141948 w 9073942"/>
              <a:gd name="connsiteY10" fmla="*/ 1478507 h 3559791"/>
              <a:gd name="connsiteX11" fmla="*/ 5677924 w 9073942"/>
              <a:gd name="connsiteY11" fmla="*/ 2092656 h 3559791"/>
              <a:gd name="connsiteX12" fmla="*/ 3101232 w 9073942"/>
              <a:gd name="connsiteY12" fmla="*/ 2419893 h 3559791"/>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033015 w 9019600"/>
              <a:gd name="connsiteY4" fmla="*/ 2775044 h 3514988"/>
              <a:gd name="connsiteX5" fmla="*/ 6606221 w 9019600"/>
              <a:gd name="connsiteY5" fmla="*/ 2338316 h 3514988"/>
              <a:gd name="connsiteX6" fmla="*/ 8653385 w 9019600"/>
              <a:gd name="connsiteY6" fmla="*/ 2351964 h 3514988"/>
              <a:gd name="connsiteX7" fmla="*/ 8803511 w 9019600"/>
              <a:gd name="connsiteY7" fmla="*/ 1410268 h 3514988"/>
              <a:gd name="connsiteX8" fmla="*/ 8544203 w 9019600"/>
              <a:gd name="connsiteY8" fmla="*/ 195618 h 3514988"/>
              <a:gd name="connsiteX9" fmla="*/ 6346914 w 9019600"/>
              <a:gd name="connsiteY9" fmla="*/ 236561 h 3514988"/>
              <a:gd name="connsiteX10" fmla="*/ 6087606 w 9019600"/>
              <a:gd name="connsiteY10" fmla="*/ 1478507 h 3514988"/>
              <a:gd name="connsiteX11" fmla="*/ 5623582 w 9019600"/>
              <a:gd name="connsiteY11" fmla="*/ 2092656 h 3514988"/>
              <a:gd name="connsiteX12" fmla="*/ 3046890 w 9019600"/>
              <a:gd name="connsiteY12" fmla="*/ 2419893 h 3514988"/>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606221 w 9019600"/>
              <a:gd name="connsiteY4" fmla="*/ 2338316 h 3514988"/>
              <a:gd name="connsiteX5" fmla="*/ 8653385 w 9019600"/>
              <a:gd name="connsiteY5" fmla="*/ 2351964 h 3514988"/>
              <a:gd name="connsiteX6" fmla="*/ 8803511 w 9019600"/>
              <a:gd name="connsiteY6" fmla="*/ 1410268 h 3514988"/>
              <a:gd name="connsiteX7" fmla="*/ 8544203 w 9019600"/>
              <a:gd name="connsiteY7" fmla="*/ 195618 h 3514988"/>
              <a:gd name="connsiteX8" fmla="*/ 6346914 w 9019600"/>
              <a:gd name="connsiteY8" fmla="*/ 236561 h 3514988"/>
              <a:gd name="connsiteX9" fmla="*/ 6087606 w 9019600"/>
              <a:gd name="connsiteY9" fmla="*/ 1478507 h 3514988"/>
              <a:gd name="connsiteX10" fmla="*/ 5623582 w 9019600"/>
              <a:gd name="connsiteY10" fmla="*/ 2092656 h 3514988"/>
              <a:gd name="connsiteX11" fmla="*/ 3046890 w 9019600"/>
              <a:gd name="connsiteY11" fmla="*/ 2419893 h 3514988"/>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6087606 w 8976382"/>
              <a:gd name="connsiteY8" fmla="*/ 1635456 h 3671937"/>
              <a:gd name="connsiteX9" fmla="*/ 5623582 w 8976382"/>
              <a:gd name="connsiteY9" fmla="*/ 2249605 h 3671937"/>
              <a:gd name="connsiteX10" fmla="*/ 3046890 w 8976382"/>
              <a:gd name="connsiteY10"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51218 h 3646313"/>
              <a:gd name="connsiteX1" fmla="*/ 382593 w 8976382"/>
              <a:gd name="connsiteY1" fmla="*/ 2629279 h 3646313"/>
              <a:gd name="connsiteX2" fmla="*/ 751332 w 8976382"/>
              <a:gd name="connsiteY2" fmla="*/ 3506871 h 3646313"/>
              <a:gd name="connsiteX3" fmla="*/ 4422579 w 8976382"/>
              <a:gd name="connsiteY3" fmla="*/ 3465928 h 3646313"/>
              <a:gd name="connsiteX4" fmla="*/ 6606221 w 8976382"/>
              <a:gd name="connsiteY4" fmla="*/ 2469641 h 3646313"/>
              <a:gd name="connsiteX5" fmla="*/ 8653385 w 8976382"/>
              <a:gd name="connsiteY5" fmla="*/ 2483289 h 3646313"/>
              <a:gd name="connsiteX6" fmla="*/ 8544203 w 8976382"/>
              <a:gd name="connsiteY6" fmla="*/ 326943 h 3646313"/>
              <a:gd name="connsiteX7" fmla="*/ 6287249 w 8976382"/>
              <a:gd name="connsiteY7" fmla="*/ 521632 h 3646313"/>
              <a:gd name="connsiteX8" fmla="*/ 5623582 w 8976382"/>
              <a:gd name="connsiteY8" fmla="*/ 2223981 h 3646313"/>
              <a:gd name="connsiteX9" fmla="*/ 3046890 w 8976382"/>
              <a:gd name="connsiteY9" fmla="*/ 2551218 h 3646313"/>
              <a:gd name="connsiteX0" fmla="*/ 3046890 w 8928246"/>
              <a:gd name="connsiteY0" fmla="*/ 2523509 h 3618604"/>
              <a:gd name="connsiteX1" fmla="*/ 382593 w 8928246"/>
              <a:gd name="connsiteY1" fmla="*/ 2601570 h 3618604"/>
              <a:gd name="connsiteX2" fmla="*/ 751332 w 8928246"/>
              <a:gd name="connsiteY2" fmla="*/ 3479162 h 3618604"/>
              <a:gd name="connsiteX3" fmla="*/ 4422579 w 8928246"/>
              <a:gd name="connsiteY3" fmla="*/ 3438219 h 3618604"/>
              <a:gd name="connsiteX4" fmla="*/ 6606221 w 8928246"/>
              <a:gd name="connsiteY4" fmla="*/ 2441932 h 3618604"/>
              <a:gd name="connsiteX5" fmla="*/ 8591505 w 8928246"/>
              <a:gd name="connsiteY5" fmla="*/ 2289326 h 3618604"/>
              <a:gd name="connsiteX6" fmla="*/ 8544203 w 8928246"/>
              <a:gd name="connsiteY6" fmla="*/ 299234 h 3618604"/>
              <a:gd name="connsiteX7" fmla="*/ 6287249 w 8928246"/>
              <a:gd name="connsiteY7" fmla="*/ 493923 h 3618604"/>
              <a:gd name="connsiteX8" fmla="*/ 5623582 w 8928246"/>
              <a:gd name="connsiteY8" fmla="*/ 2196272 h 3618604"/>
              <a:gd name="connsiteX9" fmla="*/ 3046890 w 8928246"/>
              <a:gd name="connsiteY9" fmla="*/ 2523509 h 3618604"/>
              <a:gd name="connsiteX0" fmla="*/ 3046890 w 8928246"/>
              <a:gd name="connsiteY0" fmla="*/ 2523509 h 3609264"/>
              <a:gd name="connsiteX1" fmla="*/ 382593 w 8928246"/>
              <a:gd name="connsiteY1" fmla="*/ 2601570 h 3609264"/>
              <a:gd name="connsiteX2" fmla="*/ 751332 w 8928246"/>
              <a:gd name="connsiteY2" fmla="*/ 3479162 h 3609264"/>
              <a:gd name="connsiteX3" fmla="*/ 4415041 w 8928246"/>
              <a:gd name="connsiteY3" fmla="*/ 3382181 h 3609264"/>
              <a:gd name="connsiteX4" fmla="*/ 6606221 w 8928246"/>
              <a:gd name="connsiteY4" fmla="*/ 2441932 h 3609264"/>
              <a:gd name="connsiteX5" fmla="*/ 8591505 w 8928246"/>
              <a:gd name="connsiteY5" fmla="*/ 2289326 h 3609264"/>
              <a:gd name="connsiteX6" fmla="*/ 8544203 w 8928246"/>
              <a:gd name="connsiteY6" fmla="*/ 299234 h 3609264"/>
              <a:gd name="connsiteX7" fmla="*/ 6287249 w 8928246"/>
              <a:gd name="connsiteY7" fmla="*/ 493923 h 3609264"/>
              <a:gd name="connsiteX8" fmla="*/ 5623582 w 8928246"/>
              <a:gd name="connsiteY8" fmla="*/ 2196272 h 3609264"/>
              <a:gd name="connsiteX9" fmla="*/ 3046890 w 8928246"/>
              <a:gd name="connsiteY9" fmla="*/ 2523509 h 3609264"/>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613030 w 8917694"/>
              <a:gd name="connsiteY8" fmla="*/ 2196272 h 3538889"/>
              <a:gd name="connsiteX9" fmla="*/ 3036338 w 8917694"/>
              <a:gd name="connsiteY9" fmla="*/ 2523509 h 3538889"/>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484609 w 8917694"/>
              <a:gd name="connsiteY8" fmla="*/ 1977082 h 3538889"/>
              <a:gd name="connsiteX9" fmla="*/ 3036338 w 8917694"/>
              <a:gd name="connsiteY9" fmla="*/ 2523509 h 3538889"/>
              <a:gd name="connsiteX0" fmla="*/ 3036338 w 8917694"/>
              <a:gd name="connsiteY0" fmla="*/ 2523509 h 3486262"/>
              <a:gd name="connsiteX1" fmla="*/ 372041 w 8917694"/>
              <a:gd name="connsiteY1" fmla="*/ 2601570 h 3486262"/>
              <a:gd name="connsiteX2" fmla="*/ 804089 w 8917694"/>
              <a:gd name="connsiteY2" fmla="*/ 3382181 h 3486262"/>
              <a:gd name="connsiteX3" fmla="*/ 4404489 w 8917694"/>
              <a:gd name="connsiteY3" fmla="*/ 3226059 h 3486262"/>
              <a:gd name="connsiteX4" fmla="*/ 6595669 w 8917694"/>
              <a:gd name="connsiteY4" fmla="*/ 2441932 h 3486262"/>
              <a:gd name="connsiteX5" fmla="*/ 8580953 w 8917694"/>
              <a:gd name="connsiteY5" fmla="*/ 2289326 h 3486262"/>
              <a:gd name="connsiteX6" fmla="*/ 8533651 w 8917694"/>
              <a:gd name="connsiteY6" fmla="*/ 299234 h 3486262"/>
              <a:gd name="connsiteX7" fmla="*/ 6276697 w 8917694"/>
              <a:gd name="connsiteY7" fmla="*/ 493923 h 3486262"/>
              <a:gd name="connsiteX8" fmla="*/ 5484609 w 8917694"/>
              <a:gd name="connsiteY8" fmla="*/ 1977082 h 3486262"/>
              <a:gd name="connsiteX9" fmla="*/ 3036338 w 8917694"/>
              <a:gd name="connsiteY9" fmla="*/ 2523509 h 3486262"/>
              <a:gd name="connsiteX0" fmla="*/ 3036338 w 8917694"/>
              <a:gd name="connsiteY0" fmla="*/ 2523509 h 3343737"/>
              <a:gd name="connsiteX1" fmla="*/ 372041 w 8917694"/>
              <a:gd name="connsiteY1" fmla="*/ 2601570 h 3343737"/>
              <a:gd name="connsiteX2" fmla="*/ 804089 w 8917694"/>
              <a:gd name="connsiteY2" fmla="*/ 3147998 h 3343737"/>
              <a:gd name="connsiteX3" fmla="*/ 4404489 w 8917694"/>
              <a:gd name="connsiteY3" fmla="*/ 3226059 h 3343737"/>
              <a:gd name="connsiteX4" fmla="*/ 6595669 w 8917694"/>
              <a:gd name="connsiteY4" fmla="*/ 2441932 h 3343737"/>
              <a:gd name="connsiteX5" fmla="*/ 8580953 w 8917694"/>
              <a:gd name="connsiteY5" fmla="*/ 2289326 h 3343737"/>
              <a:gd name="connsiteX6" fmla="*/ 8533651 w 8917694"/>
              <a:gd name="connsiteY6" fmla="*/ 299234 h 3343737"/>
              <a:gd name="connsiteX7" fmla="*/ 6276697 w 8917694"/>
              <a:gd name="connsiteY7" fmla="*/ 493923 h 3343737"/>
              <a:gd name="connsiteX8" fmla="*/ 5484609 w 8917694"/>
              <a:gd name="connsiteY8" fmla="*/ 1977082 h 3343737"/>
              <a:gd name="connsiteX9" fmla="*/ 3036338 w 8917694"/>
              <a:gd name="connsiteY9" fmla="*/ 2523509 h 3343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17694" h="3343737">
                <a:moveTo>
                  <a:pt x="3036338" y="2523509"/>
                </a:moveTo>
                <a:cubicBezTo>
                  <a:pt x="2150746" y="2518033"/>
                  <a:pt x="744082" y="2497489"/>
                  <a:pt x="372041" y="2601570"/>
                </a:cubicBezTo>
                <a:cubicBezTo>
                  <a:pt x="0" y="2705651"/>
                  <a:pt x="132014" y="3043917"/>
                  <a:pt x="804089" y="3147998"/>
                </a:cubicBezTo>
                <a:cubicBezTo>
                  <a:pt x="1476164" y="3252079"/>
                  <a:pt x="3439226" y="3343737"/>
                  <a:pt x="4404489" y="3226059"/>
                </a:cubicBezTo>
                <a:cubicBezTo>
                  <a:pt x="5369752" y="3108381"/>
                  <a:pt x="5899592" y="2598054"/>
                  <a:pt x="6595669" y="2441932"/>
                </a:cubicBezTo>
                <a:cubicBezTo>
                  <a:pt x="7291746" y="2285810"/>
                  <a:pt x="8257956" y="2646442"/>
                  <a:pt x="8580953" y="2289326"/>
                </a:cubicBezTo>
                <a:cubicBezTo>
                  <a:pt x="8903950" y="1932210"/>
                  <a:pt x="8917694" y="598468"/>
                  <a:pt x="8533651" y="299234"/>
                </a:cubicBezTo>
                <a:cubicBezTo>
                  <a:pt x="8149608" y="0"/>
                  <a:pt x="6784871" y="214282"/>
                  <a:pt x="6276697" y="493923"/>
                </a:cubicBezTo>
                <a:cubicBezTo>
                  <a:pt x="5768523" y="773564"/>
                  <a:pt x="6024669" y="1638818"/>
                  <a:pt x="5484609" y="1977082"/>
                </a:cubicBezTo>
                <a:cubicBezTo>
                  <a:pt x="4944549" y="2315346"/>
                  <a:pt x="3912427" y="2528926"/>
                  <a:pt x="3036338" y="2523509"/>
                </a:cubicBezTo>
                <a:close/>
              </a:path>
            </a:pathLst>
          </a:cu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en-US" dirty="0" smtClean="0"/>
              <a:t>Vertex sampling</a:t>
            </a:r>
            <a:endParaRPr lang="en-US" dirty="0"/>
          </a:p>
        </p:txBody>
      </p:sp>
      <p:sp>
        <p:nvSpPr>
          <p:cNvPr id="3" name="Zástupný symbol pro obsah 2"/>
          <p:cNvSpPr>
            <a:spLocks noGrp="1"/>
          </p:cNvSpPr>
          <p:nvPr>
            <p:ph idx="1"/>
          </p:nvPr>
        </p:nvSpPr>
        <p:spPr/>
        <p:txBody>
          <a:bodyPr/>
          <a:lstStyle/>
          <a:p>
            <a:r>
              <a:rPr lang="en-US" b="1" dirty="0" smtClean="0"/>
              <a:t>Importance sampling</a:t>
            </a:r>
            <a:r>
              <a:rPr lang="en-US" dirty="0" smtClean="0"/>
              <a:t> principle</a:t>
            </a:r>
          </a:p>
          <a:p>
            <a:pPr>
              <a:buNone/>
            </a:pPr>
            <a:endParaRPr lang="en-US" dirty="0" smtClean="0"/>
          </a:p>
          <a:p>
            <a:pPr marL="457200" indent="-457200">
              <a:buFont typeface="+mj-lt"/>
              <a:buAutoNum type="arabicPeriod"/>
            </a:pPr>
            <a:r>
              <a:rPr lang="en-US" dirty="0" smtClean="0"/>
              <a:t>Sample from an a priori </a:t>
            </a:r>
            <a:r>
              <a:rPr lang="en-US" dirty="0" err="1" smtClean="0"/>
              <a:t>distrib</a:t>
            </a:r>
            <a:r>
              <a:rPr lang="en-US" dirty="0" smtClean="0"/>
              <a:t>.</a:t>
            </a:r>
          </a:p>
          <a:p>
            <a:pPr marL="784225" lvl="1" indent="-457200">
              <a:buFont typeface="+mj-lt"/>
              <a:buAutoNum type="arabicPeriod"/>
            </a:pPr>
            <a:endParaRPr lang="en-US" dirty="0" smtClean="0"/>
          </a:p>
          <a:p>
            <a:pPr marL="784225" lvl="1" indent="-457200">
              <a:buFont typeface="+mj-lt"/>
              <a:buAutoNum type="arabicPeriod"/>
            </a:pPr>
            <a:endParaRPr lang="en-US" dirty="0" smtClean="0"/>
          </a:p>
          <a:p>
            <a:pPr marL="457200" indent="-457200">
              <a:buFont typeface="+mj-lt"/>
              <a:buAutoNum type="arabicPeriod"/>
            </a:pPr>
            <a:r>
              <a:rPr lang="en-US" dirty="0" smtClean="0"/>
              <a:t>Sample direction from an existing vertex</a:t>
            </a:r>
          </a:p>
          <a:p>
            <a:pPr marL="457200" indent="-457200">
              <a:buFont typeface="+mj-lt"/>
              <a:buAutoNum type="arabicPeriod"/>
            </a:pPr>
            <a:endParaRPr lang="en-US" dirty="0" smtClean="0"/>
          </a:p>
          <a:p>
            <a:pPr marL="457200" indent="-457200">
              <a:buFont typeface="+mj-lt"/>
              <a:buAutoNum type="arabicPeriod"/>
            </a:pPr>
            <a:r>
              <a:rPr lang="en-US" dirty="0" smtClean="0"/>
              <a:t>Connect sub-paths</a:t>
            </a:r>
          </a:p>
        </p:txBody>
      </p:sp>
      <p:grpSp>
        <p:nvGrpSpPr>
          <p:cNvPr id="5" name="Skupina 6" descr="CornellBox - a priori distrib"/>
          <p:cNvGrpSpPr/>
          <p:nvPr/>
        </p:nvGrpSpPr>
        <p:grpSpPr>
          <a:xfrm>
            <a:off x="6693106" y="47667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8" name="Volný tvar 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Volný tvar 1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Volný tvar 1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Elipsa 32"/>
          <p:cNvSpPr/>
          <p:nvPr/>
        </p:nvSpPr>
        <p:spPr>
          <a:xfrm>
            <a:off x="7380312" y="712792"/>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6" name="Skupina 44"/>
          <p:cNvGrpSpPr/>
          <p:nvPr/>
        </p:nvGrpSpPr>
        <p:grpSpPr>
          <a:xfrm>
            <a:off x="6693106" y="2636912"/>
            <a:ext cx="1695318" cy="1872208"/>
            <a:chOff x="6693106" y="2636912"/>
            <a:chExt cx="1695318" cy="1872208"/>
          </a:xfrm>
        </p:grpSpPr>
        <p:grpSp>
          <p:nvGrpSpPr>
            <p:cNvPr id="7" name="Skupina 13"/>
            <p:cNvGrpSpPr/>
            <p:nvPr/>
          </p:nvGrpSpPr>
          <p:grpSpPr>
            <a:xfrm>
              <a:off x="6693106" y="263691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15" name="Volný tvar 14"/>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nvGrpSpPr>
          <p:cNvPr id="14" name="Skupina 52"/>
          <p:cNvGrpSpPr/>
          <p:nvPr/>
        </p:nvGrpSpPr>
        <p:grpSpPr>
          <a:xfrm>
            <a:off x="6732240" y="4797152"/>
            <a:ext cx="1695318" cy="1872208"/>
            <a:chOff x="6732240" y="4797152"/>
            <a:chExt cx="1695318" cy="1872208"/>
          </a:xfrm>
        </p:grpSpPr>
        <p:grpSp>
          <p:nvGrpSpPr>
            <p:cNvPr id="21" name="Skupina 20"/>
            <p:cNvGrpSpPr/>
            <p:nvPr/>
          </p:nvGrpSpPr>
          <p:grpSpPr>
            <a:xfrm>
              <a:off x="6732240" y="479715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22" name="Volný tvar 2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Volný tvar 2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Volný tvar 2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Volný tvar 2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Volný tvar 2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olný tvar 2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Elipsa 45"/>
            <p:cNvSpPr/>
            <p:nvPr/>
          </p:nvSpPr>
          <p:spPr>
            <a:xfrm>
              <a:off x="7668344" y="6381328"/>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Elipsa 46"/>
            <p:cNvSpPr/>
            <p:nvPr/>
          </p:nvSpPr>
          <p:spPr>
            <a:xfrm rot="5400000">
              <a:off x="6876256" y="5445224"/>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49" name="Přímá spojovací čára 48"/>
          <p:cNvCxnSpPr/>
          <p:nvPr/>
        </p:nvCxnSpPr>
        <p:spPr>
          <a:xfrm>
            <a:off x="6958052" y="5471202"/>
            <a:ext cx="784727" cy="927022"/>
          </a:xfrm>
          <a:prstGeom prst="line">
            <a:avLst/>
          </a:prstGeom>
          <a:ln w="12700">
            <a:solidFill>
              <a:schemeClr val="accent2"/>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Volný tvar 42"/>
          <p:cNvSpPr/>
          <p:nvPr/>
        </p:nvSpPr>
        <p:spPr>
          <a:xfrm>
            <a:off x="7217507" y="3727938"/>
            <a:ext cx="832338" cy="565158"/>
          </a:xfrm>
          <a:custGeom>
            <a:avLst/>
            <a:gdLst>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570523 w 832338"/>
              <a:gd name="connsiteY10" fmla="*/ 515816 h 515816"/>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218831 w 832338"/>
              <a:gd name="connsiteY10" fmla="*/ 496277 h 515816"/>
              <a:gd name="connsiteX11" fmla="*/ 570523 w 832338"/>
              <a:gd name="connsiteY11" fmla="*/ 515816 h 515816"/>
              <a:gd name="connsiteX0" fmla="*/ 570523 w 832338"/>
              <a:gd name="connsiteY0" fmla="*/ 515816 h 565158"/>
              <a:gd name="connsiteX1" fmla="*/ 476738 w 832338"/>
              <a:gd name="connsiteY1" fmla="*/ 422031 h 565158"/>
              <a:gd name="connsiteX2" fmla="*/ 734646 w 832338"/>
              <a:gd name="connsiteY2" fmla="*/ 257908 h 565158"/>
              <a:gd name="connsiteX3" fmla="*/ 832338 w 832338"/>
              <a:gd name="connsiteY3" fmla="*/ 58616 h 565158"/>
              <a:gd name="connsiteX4" fmla="*/ 804984 w 832338"/>
              <a:gd name="connsiteY4" fmla="*/ 11724 h 565158"/>
              <a:gd name="connsiteX5" fmla="*/ 719015 w 832338"/>
              <a:gd name="connsiteY5" fmla="*/ 0 h 565158"/>
              <a:gd name="connsiteX6" fmla="*/ 508000 w 832338"/>
              <a:gd name="connsiteY6" fmla="*/ 109416 h 565158"/>
              <a:gd name="connsiteX7" fmla="*/ 351692 w 832338"/>
              <a:gd name="connsiteY7" fmla="*/ 347785 h 565158"/>
              <a:gd name="connsiteX8" fmla="*/ 152400 w 832338"/>
              <a:gd name="connsiteY8" fmla="*/ 339970 h 565158"/>
              <a:gd name="connsiteX9" fmla="*/ 0 w 832338"/>
              <a:gd name="connsiteY9" fmla="*/ 484554 h 565158"/>
              <a:gd name="connsiteX10" fmla="*/ 306821 w 832338"/>
              <a:gd name="connsiteY10" fmla="*/ 565158 h 565158"/>
              <a:gd name="connsiteX11" fmla="*/ 570523 w 832338"/>
              <a:gd name="connsiteY11" fmla="*/ 515816 h 56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2338" h="565158">
                <a:moveTo>
                  <a:pt x="570523" y="515816"/>
                </a:moveTo>
                <a:lnTo>
                  <a:pt x="476738" y="422031"/>
                </a:lnTo>
                <a:lnTo>
                  <a:pt x="734646" y="257908"/>
                </a:lnTo>
                <a:lnTo>
                  <a:pt x="832338" y="58616"/>
                </a:lnTo>
                <a:lnTo>
                  <a:pt x="804984" y="11724"/>
                </a:lnTo>
                <a:lnTo>
                  <a:pt x="719015" y="0"/>
                </a:lnTo>
                <a:lnTo>
                  <a:pt x="508000" y="109416"/>
                </a:lnTo>
                <a:lnTo>
                  <a:pt x="351692" y="347785"/>
                </a:lnTo>
                <a:lnTo>
                  <a:pt x="152400" y="339970"/>
                </a:lnTo>
                <a:lnTo>
                  <a:pt x="0" y="484554"/>
                </a:lnTo>
                <a:lnTo>
                  <a:pt x="306821" y="565158"/>
                </a:lnTo>
                <a:lnTo>
                  <a:pt x="570523" y="515816"/>
                </a:lnTo>
                <a:close/>
              </a:path>
            </a:pathLst>
          </a:custGeom>
          <a:noFill/>
          <a:ln>
            <a:solidFill>
              <a:schemeClr val="bg2">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TextovéPole 49"/>
          <p:cNvSpPr txBox="1"/>
          <p:nvPr/>
        </p:nvSpPr>
        <p:spPr>
          <a:xfrm>
            <a:off x="6659226" y="3288892"/>
            <a:ext cx="1297150"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BRDF lobe</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sp>
        <p:nvSpPr>
          <p:cNvPr id="51" name="TextovéPole 50"/>
          <p:cNvSpPr txBox="1"/>
          <p:nvPr/>
        </p:nvSpPr>
        <p:spPr>
          <a:xfrm>
            <a:off x="7308304" y="766445"/>
            <a:ext cx="1122423"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emission</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sp>
        <p:nvSpPr>
          <p:cNvPr id="52" name="TextovéPole 51"/>
          <p:cNvSpPr txBox="1"/>
          <p:nvPr/>
        </p:nvSpPr>
        <p:spPr>
          <a:xfrm>
            <a:off x="7308304" y="5373216"/>
            <a:ext cx="1481496"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high </a:t>
            </a:r>
            <a:r>
              <a:rPr lang="en-US" dirty="0" err="1" smtClean="0">
                <a:effectLst>
                  <a:outerShdw blurRad="38100" dist="38100" dir="2700000" algn="tl">
                    <a:srgbClr val="000000">
                      <a:alpha val="43137"/>
                    </a:srgbClr>
                  </a:outerShdw>
                </a:effectLst>
                <a:latin typeface="+mn-lt"/>
              </a:rPr>
              <a:t>thruput</a:t>
            </a:r>
            <a:endParaRPr lang="en-US" dirty="0" smtClean="0">
              <a:effectLst>
                <a:outerShdw blurRad="38100" dist="38100" dir="2700000" algn="tl">
                  <a:srgbClr val="000000">
                    <a:alpha val="43137"/>
                  </a:srgbClr>
                </a:outerShdw>
              </a:effectLst>
              <a:latin typeface="+mn-lt"/>
            </a:endParaRPr>
          </a:p>
          <a:p>
            <a:r>
              <a:rPr lang="en-US" dirty="0" smtClean="0">
                <a:effectLst>
                  <a:outerShdw blurRad="38100" dist="38100" dir="2700000" algn="tl">
                    <a:srgbClr val="000000">
                      <a:alpha val="43137"/>
                    </a:srgbClr>
                  </a:outerShdw>
                </a:effectLst>
                <a:latin typeface="+mn-lt"/>
              </a:rPr>
              <a:t>connections</a:t>
            </a:r>
            <a:endParaRPr lang="cs-CZ" dirty="0" smtClean="0">
              <a:effectLst>
                <a:outerShdw blurRad="38100" dist="38100" dir="2700000" algn="tl">
                  <a:srgbClr val="000000">
                    <a:alpha val="43137"/>
                  </a:srgbClr>
                </a:outerShdw>
              </a:effectLst>
              <a:latin typeface="+mn-lt"/>
            </a:endParaRPr>
          </a:p>
        </p:txBody>
      </p:sp>
      <p:sp>
        <p:nvSpPr>
          <p:cNvPr id="48" name="Zástupný symbol pro zápatí 47"/>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
        <p:nvSpPr>
          <p:cNvPr id="4" name="Zástupný symbol pro číslo snímku 3"/>
          <p:cNvSpPr>
            <a:spLocks noGrp="1"/>
          </p:cNvSpPr>
          <p:nvPr>
            <p:ph type="sldNum" sz="quarter" idx="12"/>
          </p:nvPr>
        </p:nvSpPr>
        <p:spPr/>
        <p:txBody>
          <a:bodyPr/>
          <a:lstStyle/>
          <a:p>
            <a:pPr>
              <a:defRPr/>
            </a:pPr>
            <a:fld id="{81494967-73EE-4A75-A827-47B02327E019}" type="slidenum">
              <a:rPr lang="en-US" altLang="en-US" smtClean="0"/>
              <a:pPr>
                <a:defRPr/>
              </a:pPr>
              <a:t>28</a:t>
            </a:fld>
            <a:endParaRPr lang="en-US"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par>
                          <p:cTn id="18" fill="hold">
                            <p:stCondLst>
                              <p:cond delay="1000"/>
                            </p:stCondLst>
                            <p:childTnLst>
                              <p:par>
                                <p:cTn id="19" presetID="10" presetClass="entr" presetSubtype="0" fill="hold" grpId="1"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fade">
                                      <p:cBhvr>
                                        <p:cTn id="21" dur="500"/>
                                        <p:tgtEl>
                                          <p:spTgt spid="5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down)">
                                      <p:cBhvr>
                                        <p:cTn id="36" dur="500"/>
                                        <p:tgtEl>
                                          <p:spTgt spid="36"/>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fade">
                                      <p:cBhvr>
                                        <p:cTn id="44" dur="500"/>
                                        <p:tgtEl>
                                          <p:spTgt spid="5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par>
                                <p:cTn id="56" presetID="10" presetClass="entr" presetSubtype="0" fill="hold"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par>
                          <p:cTn id="59" fill="hold">
                            <p:stCondLst>
                              <p:cond delay="500"/>
                            </p:stCondLst>
                            <p:childTnLst>
                              <p:par>
                                <p:cTn id="60" presetID="22" presetClass="entr" presetSubtype="4"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wipe(down)">
                                      <p:cBhvr>
                                        <p:cTn id="62" dur="500"/>
                                        <p:tgtEl>
                                          <p:spTgt spid="49"/>
                                        </p:tgtEl>
                                      </p:cBhvr>
                                    </p:animEffect>
                                  </p:childTnLst>
                                </p:cTn>
                              </p:par>
                            </p:childTnLst>
                          </p:cTn>
                        </p:par>
                        <p:par>
                          <p:cTn id="63" fill="hold">
                            <p:stCondLst>
                              <p:cond delay="1000"/>
                            </p:stCondLst>
                            <p:childTnLst>
                              <p:par>
                                <p:cTn id="64" presetID="10" presetClass="entr" presetSubtype="0"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0" grpId="0" animBg="1"/>
      <p:bldP spid="33" grpId="0" animBg="1"/>
      <p:bldP spid="35" grpId="0" animBg="1"/>
      <p:bldP spid="43" grpId="0" animBg="1"/>
      <p:bldP spid="50" grpId="0"/>
      <p:bldP spid="51" grpId="1"/>
      <p:bldP spid="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Skupina 44"/>
          <p:cNvGrpSpPr/>
          <p:nvPr/>
        </p:nvGrpSpPr>
        <p:grpSpPr>
          <a:xfrm>
            <a:off x="72194" y="2394129"/>
            <a:ext cx="8874508" cy="2403024"/>
            <a:chOff x="72194" y="2394129"/>
            <a:chExt cx="8874508" cy="2403024"/>
          </a:xfrm>
        </p:grpSpPr>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4" name="Skupina 43"/>
            <p:cNvGrpSpPr/>
            <p:nvPr/>
          </p:nvGrpSpPr>
          <p:grpSpPr>
            <a:xfrm>
              <a:off x="6693106" y="2636912"/>
              <a:ext cx="1695318" cy="1872208"/>
              <a:chOff x="6693106" y="2636912"/>
              <a:chExt cx="1695318" cy="1872208"/>
            </a:xfrm>
          </p:grpSpPr>
          <p:sp>
            <p:nvSpPr>
              <p:cNvPr id="15" name="Volný tvar 14"/>
              <p:cNvSpPr/>
              <p:nvPr/>
            </p:nvSpPr>
            <p:spPr>
              <a:xfrm>
                <a:off x="6693106" y="2637170"/>
                <a:ext cx="1693467" cy="417155"/>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6693171" y="2711515"/>
                <a:ext cx="376347" cy="1598407"/>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6697301" y="3994625"/>
                <a:ext cx="1691123" cy="513118"/>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8006677" y="2636912"/>
                <a:ext cx="381102" cy="1872208"/>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7055772" y="3050533"/>
                <a:ext cx="962158" cy="1003485"/>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7329574" y="2833013"/>
                <a:ext cx="432902" cy="122101"/>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Volný tvar 42"/>
            <p:cNvSpPr/>
            <p:nvPr/>
          </p:nvSpPr>
          <p:spPr>
            <a:xfrm>
              <a:off x="7217507" y="3727938"/>
              <a:ext cx="832338" cy="565158"/>
            </a:xfrm>
            <a:custGeom>
              <a:avLst/>
              <a:gdLst>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570523 w 832338"/>
                <a:gd name="connsiteY10" fmla="*/ 515816 h 515816"/>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218831 w 832338"/>
                <a:gd name="connsiteY10" fmla="*/ 496277 h 515816"/>
                <a:gd name="connsiteX11" fmla="*/ 570523 w 832338"/>
                <a:gd name="connsiteY11" fmla="*/ 515816 h 515816"/>
                <a:gd name="connsiteX0" fmla="*/ 570523 w 832338"/>
                <a:gd name="connsiteY0" fmla="*/ 515816 h 565158"/>
                <a:gd name="connsiteX1" fmla="*/ 476738 w 832338"/>
                <a:gd name="connsiteY1" fmla="*/ 422031 h 565158"/>
                <a:gd name="connsiteX2" fmla="*/ 734646 w 832338"/>
                <a:gd name="connsiteY2" fmla="*/ 257908 h 565158"/>
                <a:gd name="connsiteX3" fmla="*/ 832338 w 832338"/>
                <a:gd name="connsiteY3" fmla="*/ 58616 h 565158"/>
                <a:gd name="connsiteX4" fmla="*/ 804984 w 832338"/>
                <a:gd name="connsiteY4" fmla="*/ 11724 h 565158"/>
                <a:gd name="connsiteX5" fmla="*/ 719015 w 832338"/>
                <a:gd name="connsiteY5" fmla="*/ 0 h 565158"/>
                <a:gd name="connsiteX6" fmla="*/ 508000 w 832338"/>
                <a:gd name="connsiteY6" fmla="*/ 109416 h 565158"/>
                <a:gd name="connsiteX7" fmla="*/ 351692 w 832338"/>
                <a:gd name="connsiteY7" fmla="*/ 347785 h 565158"/>
                <a:gd name="connsiteX8" fmla="*/ 152400 w 832338"/>
                <a:gd name="connsiteY8" fmla="*/ 339970 h 565158"/>
                <a:gd name="connsiteX9" fmla="*/ 0 w 832338"/>
                <a:gd name="connsiteY9" fmla="*/ 484554 h 565158"/>
                <a:gd name="connsiteX10" fmla="*/ 306821 w 832338"/>
                <a:gd name="connsiteY10" fmla="*/ 565158 h 565158"/>
                <a:gd name="connsiteX11" fmla="*/ 570523 w 832338"/>
                <a:gd name="connsiteY11" fmla="*/ 515816 h 56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2338" h="565158">
                  <a:moveTo>
                    <a:pt x="570523" y="515816"/>
                  </a:moveTo>
                  <a:lnTo>
                    <a:pt x="476738" y="422031"/>
                  </a:lnTo>
                  <a:lnTo>
                    <a:pt x="734646" y="257908"/>
                  </a:lnTo>
                  <a:lnTo>
                    <a:pt x="832338" y="58616"/>
                  </a:lnTo>
                  <a:lnTo>
                    <a:pt x="804984" y="11724"/>
                  </a:lnTo>
                  <a:lnTo>
                    <a:pt x="719015" y="0"/>
                  </a:lnTo>
                  <a:lnTo>
                    <a:pt x="508000" y="109416"/>
                  </a:lnTo>
                  <a:lnTo>
                    <a:pt x="351692" y="347785"/>
                  </a:lnTo>
                  <a:lnTo>
                    <a:pt x="152400" y="339970"/>
                  </a:lnTo>
                  <a:lnTo>
                    <a:pt x="0" y="484554"/>
                  </a:lnTo>
                  <a:lnTo>
                    <a:pt x="306821" y="565158"/>
                  </a:lnTo>
                  <a:lnTo>
                    <a:pt x="570523" y="515816"/>
                  </a:lnTo>
                  <a:close/>
                </a:path>
              </a:pathLst>
            </a:custGeom>
            <a:noFill/>
            <a:ln>
              <a:solidFill>
                <a:schemeClr val="bg2">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TextovéPole 49"/>
            <p:cNvSpPr txBox="1"/>
            <p:nvPr/>
          </p:nvSpPr>
          <p:spPr>
            <a:xfrm>
              <a:off x="6659226" y="3288892"/>
              <a:ext cx="1297150"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BRDF lobe</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grpSp>
      <p:sp>
        <p:nvSpPr>
          <p:cNvPr id="2" name="Nadpis 1"/>
          <p:cNvSpPr>
            <a:spLocks noGrp="1"/>
          </p:cNvSpPr>
          <p:nvPr>
            <p:ph type="title"/>
          </p:nvPr>
        </p:nvSpPr>
        <p:spPr/>
        <p:txBody>
          <a:bodyPr/>
          <a:lstStyle/>
          <a:p>
            <a:r>
              <a:rPr lang="en-US" dirty="0" smtClean="0"/>
              <a:t>Vertex sampling</a:t>
            </a:r>
            <a:endParaRPr lang="en-US" dirty="0"/>
          </a:p>
        </p:txBody>
      </p:sp>
      <p:sp>
        <p:nvSpPr>
          <p:cNvPr id="3" name="Zástupný symbol pro obsah 2"/>
          <p:cNvSpPr>
            <a:spLocks noGrp="1"/>
          </p:cNvSpPr>
          <p:nvPr>
            <p:ph idx="1"/>
          </p:nvPr>
        </p:nvSpPr>
        <p:spPr>
          <a:xfrm>
            <a:off x="457200" y="1600201"/>
            <a:ext cx="8229600" cy="2908920"/>
          </a:xfrm>
        </p:spPr>
        <p:txBody>
          <a:bodyPr/>
          <a:lstStyle/>
          <a:p>
            <a:pPr>
              <a:buNone/>
            </a:pPr>
            <a:r>
              <a:rPr lang="en-US" b="1" dirty="0" smtClean="0"/>
              <a:t> </a:t>
            </a:r>
            <a:endParaRPr lang="en-US" dirty="0" smtClean="0"/>
          </a:p>
          <a:p>
            <a:pPr>
              <a:buNone/>
            </a:pPr>
            <a:endParaRPr lang="en-US" dirty="0" smtClean="0"/>
          </a:p>
          <a:p>
            <a:pPr marL="457200" indent="-457200">
              <a:buFont typeface="+mj-lt"/>
              <a:buAutoNum type="arabicPeriod"/>
            </a:pPr>
            <a:endParaRPr lang="en-US" dirty="0" smtClean="0"/>
          </a:p>
          <a:p>
            <a:pPr marL="784225" lvl="1" indent="-457200">
              <a:buFont typeface="+mj-lt"/>
              <a:buAutoNum type="arabicPeriod"/>
            </a:pPr>
            <a:endParaRPr lang="en-US" dirty="0" smtClean="0"/>
          </a:p>
          <a:p>
            <a:pPr marL="784225" lvl="1" indent="-457200">
              <a:buFont typeface="+mj-lt"/>
              <a:buAutoNum type="arabicPeriod"/>
            </a:pPr>
            <a:endParaRPr lang="en-US" dirty="0" smtClean="0"/>
          </a:p>
          <a:p>
            <a:pPr marL="457200" indent="-457200"/>
            <a:r>
              <a:rPr lang="en-US" dirty="0" smtClean="0"/>
              <a:t>Sample direction from an existing vertex</a:t>
            </a:r>
          </a:p>
          <a:p>
            <a:pPr marL="457200" indent="-457200">
              <a:buFont typeface="+mj-lt"/>
              <a:buAutoNum type="arabicPeriod"/>
            </a:pPr>
            <a:endParaRPr lang="en-US" dirty="0" smtClean="0"/>
          </a:p>
        </p:txBody>
      </p:sp>
      <p:sp>
        <p:nvSpPr>
          <p:cNvPr id="21" name="Zástupný symbol pro číslo snímku 20"/>
          <p:cNvSpPr>
            <a:spLocks noGrp="1"/>
          </p:cNvSpPr>
          <p:nvPr>
            <p:ph type="sldNum" sz="quarter" idx="12"/>
          </p:nvPr>
        </p:nvSpPr>
        <p:spPr/>
        <p:txBody>
          <a:bodyPr/>
          <a:lstStyle/>
          <a:p>
            <a:pPr>
              <a:defRPr/>
            </a:pPr>
            <a:fld id="{81494967-73EE-4A75-A827-47B02327E019}" type="slidenum">
              <a:rPr lang="en-US" altLang="en-US" smtClean="0"/>
              <a:pPr>
                <a:defRPr/>
              </a:pPr>
              <a:t>29</a:t>
            </a:fld>
            <a:endParaRPr lang="en-US" altLang="en-US"/>
          </a:p>
        </p:txBody>
      </p:sp>
      <p:sp>
        <p:nvSpPr>
          <p:cNvPr id="24" name="Zástupný symbol pro zápatí 23"/>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500" fill="hold"/>
                                        <p:tgtEl>
                                          <p:spTgt spid="45"/>
                                        </p:tgtEl>
                                        <p:attrNameLst>
                                          <p:attrName>ppt_x</p:attrName>
                                          <p:attrName>ppt_y</p:attrName>
                                        </p:attrNameLst>
                                      </p:cBhvr>
                                    </p:animMotion>
                                  </p:childTnLst>
                                </p:cTn>
                              </p:par>
                              <p:par>
                                <p:cTn id="7" presetID="64" presetClass="path" presetSubtype="0" accel="50000" decel="50000" fill="hold" grpId="0" nodeType="withEffect">
                                  <p:stCondLst>
                                    <p:cond delay="0"/>
                                  </p:stCondLst>
                                  <p:childTnLst>
                                    <p:animMotion origin="layout" path="M 0 0  L 0 -0.33333  E" pathEditMode="relative" ptsTypes="">
                                      <p:cBhvr>
                                        <p:cTn id="8" dur="500" fill="hold"/>
                                        <p:tgtEl>
                                          <p:spTgt spid="3">
                                            <p:txEl>
                                              <p:pRg st="0" end="0"/>
                                            </p:txEl>
                                          </p:spTgt>
                                        </p:tgtEl>
                                        <p:attrNameLst>
                                          <p:attrName>ppt_x</p:attrName>
                                          <p:attrName>ppt_y</p:attrName>
                                        </p:attrNameLst>
                                      </p:cBhvr>
                                    </p:animMotion>
                                  </p:childTnLst>
                                </p:cTn>
                              </p:par>
                              <p:par>
                                <p:cTn id="9" presetID="64" presetClass="path" presetSubtype="0" accel="50000" decel="50000" fill="hold" grpId="0" nodeType="withEffect">
                                  <p:stCondLst>
                                    <p:cond delay="0"/>
                                  </p:stCondLst>
                                  <p:childTnLst>
                                    <p:animMotion origin="layout" path="M 0 0  L 0 -0.33333  E" pathEditMode="relative" ptsTypes="">
                                      <p:cBhvr>
                                        <p:cTn id="10" dur="500" fill="hold"/>
                                        <p:tgtEl>
                                          <p:spTgt spid="3">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Light transport</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14"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9"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3" name="TextovéPole 32"/>
          <p:cNvSpPr txBox="1"/>
          <p:nvPr/>
        </p:nvSpPr>
        <p:spPr>
          <a:xfrm>
            <a:off x="7020272" y="2420887"/>
            <a:ext cx="647934" cy="369332"/>
          </a:xfrm>
          <a:prstGeom prst="rect">
            <a:avLst/>
          </a:prstGeom>
          <a:noFill/>
        </p:spPr>
        <p:txBody>
          <a:bodyPr wrap="none" rtlCol="0">
            <a:spAutoFit/>
          </a:bodyPr>
          <a:lstStyle/>
          <a:p>
            <a:r>
              <a:rPr lang="en-US" dirty="0" smtClean="0">
                <a:solidFill>
                  <a:schemeClr val="tx2"/>
                </a:solidFill>
                <a:latin typeface="+mn-lt"/>
              </a:rPr>
              <a:t>emit</a:t>
            </a:r>
            <a:endParaRPr lang="cs-CZ" dirty="0" smtClean="0">
              <a:solidFill>
                <a:schemeClr val="tx2"/>
              </a:solidFill>
              <a:latin typeface="+mn-lt"/>
            </a:endParaRPr>
          </a:p>
        </p:txBody>
      </p:sp>
      <p:sp>
        <p:nvSpPr>
          <p:cNvPr id="34" name="TextovéPole 33"/>
          <p:cNvSpPr txBox="1"/>
          <p:nvPr/>
        </p:nvSpPr>
        <p:spPr>
          <a:xfrm>
            <a:off x="7430005" y="3140968"/>
            <a:ext cx="769763" cy="369332"/>
          </a:xfrm>
          <a:prstGeom prst="rect">
            <a:avLst/>
          </a:prstGeom>
          <a:noFill/>
        </p:spPr>
        <p:txBody>
          <a:bodyPr wrap="none" rtlCol="0">
            <a:spAutoFit/>
          </a:bodyPr>
          <a:lstStyle/>
          <a:p>
            <a:r>
              <a:rPr lang="en-US" dirty="0" smtClean="0">
                <a:solidFill>
                  <a:schemeClr val="tx2"/>
                </a:solidFill>
                <a:latin typeface="+mn-lt"/>
              </a:rPr>
              <a:t>travel</a:t>
            </a:r>
            <a:endParaRPr lang="cs-CZ" dirty="0" smtClean="0">
              <a:solidFill>
                <a:schemeClr val="tx2"/>
              </a:solidFill>
              <a:latin typeface="+mn-lt"/>
            </a:endParaRPr>
          </a:p>
        </p:txBody>
      </p:sp>
      <p:sp>
        <p:nvSpPr>
          <p:cNvPr id="35" name="TextovéPole 34"/>
          <p:cNvSpPr txBox="1"/>
          <p:nvPr/>
        </p:nvSpPr>
        <p:spPr>
          <a:xfrm>
            <a:off x="6948264" y="3717032"/>
            <a:ext cx="880369" cy="646330"/>
          </a:xfrm>
          <a:prstGeom prst="rect">
            <a:avLst/>
          </a:prstGeom>
          <a:noFill/>
        </p:spPr>
        <p:txBody>
          <a:bodyPr wrap="none" rtlCol="0">
            <a:spAutoFit/>
          </a:bodyPr>
          <a:lstStyle/>
          <a:p>
            <a:r>
              <a:rPr lang="en-US" dirty="0" smtClean="0">
                <a:solidFill>
                  <a:schemeClr val="tx2"/>
                </a:solidFill>
                <a:latin typeface="+mn-lt"/>
              </a:rPr>
              <a:t>absorb</a:t>
            </a:r>
          </a:p>
          <a:p>
            <a:r>
              <a:rPr lang="en-US" dirty="0" smtClean="0">
                <a:solidFill>
                  <a:schemeClr val="tx2"/>
                </a:solidFill>
                <a:latin typeface="+mn-lt"/>
              </a:rPr>
              <a:t>scatter</a:t>
            </a:r>
            <a:endParaRPr lang="cs-CZ" dirty="0" smtClean="0">
              <a:solidFill>
                <a:schemeClr val="tx2"/>
              </a:solidFill>
              <a:latin typeface="+mn-lt"/>
            </a:endParaRPr>
          </a:p>
        </p:txBody>
      </p:sp>
      <p:sp>
        <p:nvSpPr>
          <p:cNvPr id="36" name="TextovéPole 35"/>
          <p:cNvSpPr txBox="1"/>
          <p:nvPr/>
        </p:nvSpPr>
        <p:spPr>
          <a:xfrm>
            <a:off x="5772238" y="4367938"/>
            <a:ext cx="1382110" cy="923330"/>
          </a:xfrm>
          <a:prstGeom prst="rect">
            <a:avLst/>
          </a:prstGeom>
          <a:noFill/>
        </p:spPr>
        <p:txBody>
          <a:bodyPr wrap="none" rtlCol="0">
            <a:spAutoFit/>
          </a:bodyPr>
          <a:lstStyle/>
          <a:p>
            <a:r>
              <a:rPr lang="en-US" b="1" dirty="0" smtClean="0">
                <a:solidFill>
                  <a:srgbClr val="FFCC00"/>
                </a:solidFill>
                <a:effectLst>
                  <a:outerShdw blurRad="38100" dist="38100" dir="2700000" algn="tl">
                    <a:srgbClr val="000000">
                      <a:alpha val="43137"/>
                    </a:srgbClr>
                  </a:outerShdw>
                </a:effectLst>
                <a:latin typeface="+mn-lt"/>
              </a:rPr>
              <a:t>light </a:t>
            </a:r>
            <a:br>
              <a:rPr lang="en-US" b="1" dirty="0" smtClean="0">
                <a:solidFill>
                  <a:srgbClr val="FFCC00"/>
                </a:solidFill>
                <a:effectLst>
                  <a:outerShdw blurRad="38100" dist="38100" dir="2700000" algn="tl">
                    <a:srgbClr val="000000">
                      <a:alpha val="43137"/>
                    </a:srgbClr>
                  </a:outerShdw>
                </a:effectLst>
                <a:latin typeface="+mn-lt"/>
              </a:rPr>
            </a:br>
            <a:r>
              <a:rPr lang="en-US" b="1" dirty="0" smtClean="0">
                <a:solidFill>
                  <a:srgbClr val="FFCC00"/>
                </a:solidFill>
                <a:effectLst>
                  <a:outerShdw blurRad="38100" dist="38100" dir="2700000" algn="tl">
                    <a:srgbClr val="000000">
                      <a:alpha val="43137"/>
                    </a:srgbClr>
                  </a:outerShdw>
                </a:effectLst>
                <a:latin typeface="+mn-lt"/>
              </a:rPr>
              <a:t>transport </a:t>
            </a:r>
            <a:br>
              <a:rPr lang="en-US" b="1" dirty="0" smtClean="0">
                <a:solidFill>
                  <a:srgbClr val="FFCC00"/>
                </a:solidFill>
                <a:effectLst>
                  <a:outerShdw blurRad="38100" dist="38100" dir="2700000" algn="tl">
                    <a:srgbClr val="000000">
                      <a:alpha val="43137"/>
                    </a:srgbClr>
                  </a:outerShdw>
                </a:effectLst>
                <a:latin typeface="+mn-lt"/>
              </a:rPr>
            </a:br>
            <a:r>
              <a:rPr lang="en-US" b="1" dirty="0" smtClean="0">
                <a:solidFill>
                  <a:srgbClr val="FFCC00"/>
                </a:solidFill>
                <a:effectLst>
                  <a:outerShdw blurRad="38100" dist="38100" dir="2700000" algn="tl">
                    <a:srgbClr val="000000">
                      <a:alpha val="43137"/>
                    </a:srgbClr>
                  </a:outerShdw>
                </a:effectLst>
                <a:latin typeface="+mn-lt"/>
              </a:rPr>
              <a:t>path</a:t>
            </a:r>
            <a:endParaRPr lang="cs-CZ" b="1" dirty="0" smtClean="0">
              <a:solidFill>
                <a:srgbClr val="FFCC00"/>
              </a:solidFill>
              <a:effectLst>
                <a:outerShdw blurRad="38100" dist="38100" dir="2700000" algn="tl">
                  <a:srgbClr val="000000">
                    <a:alpha val="43137"/>
                  </a:srgbClr>
                </a:outerShdw>
              </a:effectLst>
              <a:latin typeface="+mn-lt"/>
            </a:endParaRPr>
          </a:p>
        </p:txBody>
      </p:sp>
      <p:sp>
        <p:nvSpPr>
          <p:cNvPr id="27" name="Volný tvar 26"/>
          <p:cNvSpPr/>
          <p:nvPr/>
        </p:nvSpPr>
        <p:spPr>
          <a:xfrm>
            <a:off x="3623940" y="2795238"/>
            <a:ext cx="4454148" cy="2935042"/>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5"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2" name="Zástupný symbol pro číslo snímku 21"/>
          <p:cNvSpPr>
            <a:spLocks noGrp="1"/>
          </p:cNvSpPr>
          <p:nvPr>
            <p:ph type="sldNum" sz="quarter" idx="12"/>
          </p:nvPr>
        </p:nvSpPr>
        <p:spPr/>
        <p:txBody>
          <a:bodyPr/>
          <a:lstStyle/>
          <a:p>
            <a:pPr>
              <a:defRPr/>
            </a:pPr>
            <a:fld id="{81494967-73EE-4A75-A827-47B02327E019}" type="slidenum">
              <a:rPr lang="en-US" altLang="en-US" smtClean="0"/>
              <a:pPr>
                <a:defRPr/>
              </a:pPr>
              <a:t>3</a:t>
            </a:fld>
            <a:endParaRPr lang="en-US" altLang="en-US"/>
          </a:p>
        </p:txBody>
      </p:sp>
      <p:sp>
        <p:nvSpPr>
          <p:cNvPr id="26" name="Zástupný symbol pro zápatí 25"/>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8288"/>
            <a:ext cx="8229600" cy="1139825"/>
          </a:xfrm>
        </p:spPr>
        <p:txBody>
          <a:bodyPr/>
          <a:lstStyle/>
          <a:p>
            <a:r>
              <a:rPr lang="en-US" dirty="0" smtClean="0"/>
              <a:t>Measure conversion</a:t>
            </a:r>
            <a:endParaRPr lang="en-US" dirty="0"/>
          </a:p>
        </p:txBody>
      </p:sp>
      <p:grpSp>
        <p:nvGrpSpPr>
          <p:cNvPr id="5" name="Skupina 44"/>
          <p:cNvGrpSpPr/>
          <p:nvPr/>
        </p:nvGrpSpPr>
        <p:grpSpPr>
          <a:xfrm>
            <a:off x="72194" y="108947"/>
            <a:ext cx="8874508" cy="2403024"/>
            <a:chOff x="72194" y="2394129"/>
            <a:chExt cx="8874508" cy="2403024"/>
          </a:xfrm>
        </p:grpSpPr>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6" name="Skupina 43"/>
            <p:cNvGrpSpPr/>
            <p:nvPr/>
          </p:nvGrpSpPr>
          <p:grpSpPr>
            <a:xfrm>
              <a:off x="6693106" y="2636912"/>
              <a:ext cx="1695318" cy="1872208"/>
              <a:chOff x="6693106" y="2636912"/>
              <a:chExt cx="1695318" cy="1872208"/>
            </a:xfrm>
          </p:grpSpPr>
          <p:sp>
            <p:nvSpPr>
              <p:cNvPr id="15" name="Volný tvar 14"/>
              <p:cNvSpPr/>
              <p:nvPr/>
            </p:nvSpPr>
            <p:spPr>
              <a:xfrm>
                <a:off x="6693106" y="2637170"/>
                <a:ext cx="1693467" cy="417155"/>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6693171" y="2711515"/>
                <a:ext cx="376347" cy="1598407"/>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6697301" y="3994625"/>
                <a:ext cx="1691123" cy="513118"/>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8006677" y="2636912"/>
                <a:ext cx="381102" cy="1872208"/>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7055772" y="3050533"/>
                <a:ext cx="962158" cy="1003485"/>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7329574" y="2833013"/>
                <a:ext cx="432902" cy="122101"/>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Volný tvar 42"/>
            <p:cNvSpPr/>
            <p:nvPr/>
          </p:nvSpPr>
          <p:spPr>
            <a:xfrm>
              <a:off x="7217507" y="3727938"/>
              <a:ext cx="832338" cy="565158"/>
            </a:xfrm>
            <a:custGeom>
              <a:avLst/>
              <a:gdLst>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570523 w 832338"/>
                <a:gd name="connsiteY10" fmla="*/ 515816 h 515816"/>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218831 w 832338"/>
                <a:gd name="connsiteY10" fmla="*/ 496277 h 515816"/>
                <a:gd name="connsiteX11" fmla="*/ 570523 w 832338"/>
                <a:gd name="connsiteY11" fmla="*/ 515816 h 515816"/>
                <a:gd name="connsiteX0" fmla="*/ 570523 w 832338"/>
                <a:gd name="connsiteY0" fmla="*/ 515816 h 565158"/>
                <a:gd name="connsiteX1" fmla="*/ 476738 w 832338"/>
                <a:gd name="connsiteY1" fmla="*/ 422031 h 565158"/>
                <a:gd name="connsiteX2" fmla="*/ 734646 w 832338"/>
                <a:gd name="connsiteY2" fmla="*/ 257908 h 565158"/>
                <a:gd name="connsiteX3" fmla="*/ 832338 w 832338"/>
                <a:gd name="connsiteY3" fmla="*/ 58616 h 565158"/>
                <a:gd name="connsiteX4" fmla="*/ 804984 w 832338"/>
                <a:gd name="connsiteY4" fmla="*/ 11724 h 565158"/>
                <a:gd name="connsiteX5" fmla="*/ 719015 w 832338"/>
                <a:gd name="connsiteY5" fmla="*/ 0 h 565158"/>
                <a:gd name="connsiteX6" fmla="*/ 508000 w 832338"/>
                <a:gd name="connsiteY6" fmla="*/ 109416 h 565158"/>
                <a:gd name="connsiteX7" fmla="*/ 351692 w 832338"/>
                <a:gd name="connsiteY7" fmla="*/ 347785 h 565158"/>
                <a:gd name="connsiteX8" fmla="*/ 152400 w 832338"/>
                <a:gd name="connsiteY8" fmla="*/ 339970 h 565158"/>
                <a:gd name="connsiteX9" fmla="*/ 0 w 832338"/>
                <a:gd name="connsiteY9" fmla="*/ 484554 h 565158"/>
                <a:gd name="connsiteX10" fmla="*/ 306821 w 832338"/>
                <a:gd name="connsiteY10" fmla="*/ 565158 h 565158"/>
                <a:gd name="connsiteX11" fmla="*/ 570523 w 832338"/>
                <a:gd name="connsiteY11" fmla="*/ 515816 h 56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2338" h="565158">
                  <a:moveTo>
                    <a:pt x="570523" y="515816"/>
                  </a:moveTo>
                  <a:lnTo>
                    <a:pt x="476738" y="422031"/>
                  </a:lnTo>
                  <a:lnTo>
                    <a:pt x="734646" y="257908"/>
                  </a:lnTo>
                  <a:lnTo>
                    <a:pt x="832338" y="58616"/>
                  </a:lnTo>
                  <a:lnTo>
                    <a:pt x="804984" y="11724"/>
                  </a:lnTo>
                  <a:lnTo>
                    <a:pt x="719015" y="0"/>
                  </a:lnTo>
                  <a:lnTo>
                    <a:pt x="508000" y="109416"/>
                  </a:lnTo>
                  <a:lnTo>
                    <a:pt x="351692" y="347785"/>
                  </a:lnTo>
                  <a:lnTo>
                    <a:pt x="152400" y="339970"/>
                  </a:lnTo>
                  <a:lnTo>
                    <a:pt x="0" y="484554"/>
                  </a:lnTo>
                  <a:lnTo>
                    <a:pt x="306821" y="565158"/>
                  </a:lnTo>
                  <a:lnTo>
                    <a:pt x="570523" y="515816"/>
                  </a:lnTo>
                  <a:close/>
                </a:path>
              </a:pathLst>
            </a:custGeom>
            <a:noFill/>
            <a:ln>
              <a:solidFill>
                <a:schemeClr val="bg2">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TextovéPole 49"/>
            <p:cNvSpPr txBox="1"/>
            <p:nvPr/>
          </p:nvSpPr>
          <p:spPr>
            <a:xfrm>
              <a:off x="6659226" y="3288892"/>
              <a:ext cx="1297150"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BRDF lobe</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grpSp>
      <p:sp>
        <p:nvSpPr>
          <p:cNvPr id="3" name="Zástupný symbol pro obsah 2"/>
          <p:cNvSpPr>
            <a:spLocks noGrp="1"/>
          </p:cNvSpPr>
          <p:nvPr>
            <p:ph idx="1"/>
          </p:nvPr>
        </p:nvSpPr>
        <p:spPr>
          <a:xfrm>
            <a:off x="457200" y="-684981"/>
            <a:ext cx="8229600" cy="2908920"/>
          </a:xfrm>
        </p:spPr>
        <p:txBody>
          <a:bodyPr/>
          <a:lstStyle/>
          <a:p>
            <a:pPr>
              <a:buNone/>
            </a:pPr>
            <a:r>
              <a:rPr lang="en-US" b="1" dirty="0" smtClean="0"/>
              <a:t> </a:t>
            </a:r>
            <a:endParaRPr lang="en-US" dirty="0" smtClean="0"/>
          </a:p>
          <a:p>
            <a:pPr>
              <a:buNone/>
            </a:pPr>
            <a:endParaRPr lang="en-US" dirty="0" smtClean="0"/>
          </a:p>
          <a:p>
            <a:pPr marL="457200" indent="-457200">
              <a:buFont typeface="+mj-lt"/>
              <a:buAutoNum type="arabicPeriod"/>
            </a:pPr>
            <a:endParaRPr lang="en-US" dirty="0" smtClean="0"/>
          </a:p>
          <a:p>
            <a:pPr marL="784225" lvl="1" indent="-457200">
              <a:buFont typeface="+mj-lt"/>
              <a:buAutoNum type="arabicPeriod"/>
            </a:pPr>
            <a:endParaRPr lang="en-US" dirty="0" smtClean="0"/>
          </a:p>
          <a:p>
            <a:pPr marL="784225" lvl="1" indent="-457200">
              <a:buFont typeface="+mj-lt"/>
              <a:buAutoNum type="arabicPeriod"/>
            </a:pPr>
            <a:endParaRPr lang="en-US" dirty="0" smtClean="0"/>
          </a:p>
          <a:p>
            <a:pPr marL="457200" indent="-457200"/>
            <a:r>
              <a:rPr lang="en-US" dirty="0" smtClean="0"/>
              <a:t>Sample direction from an existing vertex</a:t>
            </a:r>
          </a:p>
          <a:p>
            <a:pPr marL="457200" indent="-457200">
              <a:buFont typeface="+mj-lt"/>
              <a:buAutoNum type="arabicPeriod"/>
            </a:pPr>
            <a:endParaRPr lang="en-US" dirty="0" smtClean="0"/>
          </a:p>
        </p:txBody>
      </p:sp>
      <p:grpSp>
        <p:nvGrpSpPr>
          <p:cNvPr id="54" name="Skupina 53"/>
          <p:cNvGrpSpPr/>
          <p:nvPr/>
        </p:nvGrpSpPr>
        <p:grpSpPr>
          <a:xfrm>
            <a:off x="4860032" y="2579331"/>
            <a:ext cx="3312366" cy="3657981"/>
            <a:chOff x="2771800" y="2397748"/>
            <a:chExt cx="3672406" cy="4055588"/>
          </a:xfrm>
        </p:grpSpPr>
        <p:grpSp>
          <p:nvGrpSpPr>
            <p:cNvPr id="46" name="Skupina 45"/>
            <p:cNvGrpSpPr/>
            <p:nvPr/>
          </p:nvGrpSpPr>
          <p:grpSpPr>
            <a:xfrm>
              <a:off x="2771800" y="2397748"/>
              <a:ext cx="3672406" cy="4055588"/>
              <a:chOff x="3779912" y="2708920"/>
              <a:chExt cx="1695317" cy="1872208"/>
            </a:xfrm>
          </p:grpSpPr>
          <p:grpSp>
            <p:nvGrpSpPr>
              <p:cNvPr id="28" name="Skupina 44"/>
              <p:cNvGrpSpPr/>
              <p:nvPr/>
            </p:nvGrpSpPr>
            <p:grpSpPr>
              <a:xfrm>
                <a:off x="3779912" y="2708920"/>
                <a:ext cx="1695317" cy="1872208"/>
                <a:chOff x="6693106" y="2636912"/>
                <a:chExt cx="1695317" cy="1872208"/>
              </a:xfrm>
            </p:grpSpPr>
            <p:grpSp>
              <p:nvGrpSpPr>
                <p:cNvPr id="29" name="Skupina 13"/>
                <p:cNvGrpSpPr/>
                <p:nvPr/>
              </p:nvGrpSpPr>
              <p:grpSpPr>
                <a:xfrm>
                  <a:off x="6693106" y="2636912"/>
                  <a:ext cx="1695317" cy="1872208"/>
                  <a:chOff x="2285833" y="1743075"/>
                  <a:chExt cx="4364276"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32" name="Volný tvar 3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Volný tvar 3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Volný tvar 36"/>
                  <p:cNvSpPr/>
                  <p:nvPr/>
                </p:nvSpPr>
                <p:spPr>
                  <a:xfrm>
                    <a:off x="2296632" y="5238254"/>
                    <a:ext cx="4353477"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Volný tvar 37"/>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Elipsa 29"/>
                <p:cNvSpPr/>
                <p:nvPr/>
              </p:nvSpPr>
              <p:spPr>
                <a:xfrm>
                  <a:off x="7460495" y="4185096"/>
                  <a:ext cx="100811" cy="32003"/>
                </a:xfrm>
                <a:prstGeom prst="ellipse">
                  <a:avLst/>
                </a:prstGeom>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41" name="Elipsa 40"/>
              <p:cNvSpPr/>
              <p:nvPr/>
            </p:nvSpPr>
            <p:spPr>
              <a:xfrm rot="16200000">
                <a:off x="5236717" y="3638211"/>
                <a:ext cx="100811" cy="32003"/>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2" name="Straight Arrow Connector 13"/>
              <p:cNvCxnSpPr/>
              <p:nvPr/>
            </p:nvCxnSpPr>
            <p:spPr>
              <a:xfrm flipH="1">
                <a:off x="4598651" y="3646034"/>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cxnSp>
          <p:nvCxnSpPr>
            <p:cNvPr id="52" name="Straight Arrow Connector 13"/>
            <p:cNvCxnSpPr/>
            <p:nvPr/>
          </p:nvCxnSpPr>
          <p:spPr>
            <a:xfrm>
              <a:off x="5326519" y="4437112"/>
              <a:ext cx="706755" cy="0"/>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graphicFrame>
        <p:nvGraphicFramePr>
          <p:cNvPr id="76802" name="Object 2"/>
          <p:cNvGraphicFramePr>
            <a:graphicFrameLocks noChangeAspect="1"/>
          </p:cNvGraphicFramePr>
          <p:nvPr/>
        </p:nvGraphicFramePr>
        <p:xfrm>
          <a:off x="508000" y="2709168"/>
          <a:ext cx="3598863" cy="503238"/>
        </p:xfrm>
        <a:graphic>
          <a:graphicData uri="http://schemas.openxmlformats.org/presentationml/2006/ole">
            <mc:AlternateContent xmlns:mc="http://schemas.openxmlformats.org/markup-compatibility/2006">
              <mc:Choice xmlns:v="urn:schemas-microsoft-com:vml" Requires="v">
                <p:oleObj spid="_x0000_s76851" name="Rovnice" r:id="rId4" imgW="1638000" imgH="228600" progId="Equation.3">
                  <p:embed/>
                </p:oleObj>
              </mc:Choice>
              <mc:Fallback>
                <p:oleObj name="Rovnice" r:id="rId4" imgW="1638000" imgH="22860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508000" y="2709168"/>
                        <a:ext cx="3598863" cy="5032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76803" name="Object 3"/>
          <p:cNvGraphicFramePr>
            <a:graphicFrameLocks noChangeAspect="1"/>
          </p:cNvGraphicFramePr>
          <p:nvPr/>
        </p:nvGraphicFramePr>
        <p:xfrm>
          <a:off x="6553448" y="5546725"/>
          <a:ext cx="280988" cy="307975"/>
        </p:xfrm>
        <a:graphic>
          <a:graphicData uri="http://schemas.openxmlformats.org/presentationml/2006/ole">
            <mc:AlternateContent xmlns:mc="http://schemas.openxmlformats.org/markup-compatibility/2006">
              <mc:Choice xmlns:v="urn:schemas-microsoft-com:vml" Requires="v">
                <p:oleObj spid="_x0000_s76852" name="Equation" r:id="rId6" imgW="126720" imgH="139680" progId="Equation.3">
                  <p:embed/>
                </p:oleObj>
              </mc:Choice>
              <mc:Fallback>
                <p:oleObj name="Equation" r:id="rId6" imgW="126720" imgH="139680" progId="Equation.3">
                  <p:embed/>
                  <p:pic>
                    <p:nvPicPr>
                      <p:cNvPr id="0" name="Picture 3"/>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6553448" y="5546725"/>
                        <a:ext cx="280988" cy="3079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76804" name="Object 4"/>
          <p:cNvGraphicFramePr>
            <a:graphicFrameLocks noChangeAspect="1"/>
          </p:cNvGraphicFramePr>
          <p:nvPr/>
        </p:nvGraphicFramePr>
        <p:xfrm>
          <a:off x="7791961" y="4396713"/>
          <a:ext cx="309562" cy="363537"/>
        </p:xfrm>
        <a:graphic>
          <a:graphicData uri="http://schemas.openxmlformats.org/presentationml/2006/ole">
            <mc:AlternateContent xmlns:mc="http://schemas.openxmlformats.org/markup-compatibility/2006">
              <mc:Choice xmlns:v="urn:schemas-microsoft-com:vml" Requires="v">
                <p:oleObj spid="_x0000_s76853" name="Equation" r:id="rId8" imgW="139680" imgH="164880" progId="Equation.3">
                  <p:embed/>
                </p:oleObj>
              </mc:Choice>
              <mc:Fallback>
                <p:oleObj name="Equation" r:id="rId8" imgW="139680" imgH="164880" progId="Equation.3">
                  <p:embed/>
                  <p:pic>
                    <p:nvPicPr>
                      <p:cNvPr id="0" name="Picture 4"/>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7791961" y="4396713"/>
                        <a:ext cx="309562" cy="36353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57" name="Oblouk 56"/>
          <p:cNvSpPr/>
          <p:nvPr/>
        </p:nvSpPr>
        <p:spPr>
          <a:xfrm>
            <a:off x="7380312" y="3972264"/>
            <a:ext cx="720080" cy="864096"/>
          </a:xfrm>
          <a:prstGeom prst="arc">
            <a:avLst>
              <a:gd name="adj1" fmla="val 6993536"/>
              <a:gd name="adj2" fmla="val 11487277"/>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aphicFrame>
        <p:nvGraphicFramePr>
          <p:cNvPr id="76805" name="Object 5"/>
          <p:cNvGraphicFramePr>
            <a:graphicFrameLocks noChangeAspect="1"/>
          </p:cNvGraphicFramePr>
          <p:nvPr/>
        </p:nvGraphicFramePr>
        <p:xfrm>
          <a:off x="7104943" y="4389563"/>
          <a:ext cx="355600" cy="481012"/>
        </p:xfrm>
        <a:graphic>
          <a:graphicData uri="http://schemas.openxmlformats.org/presentationml/2006/ole">
            <mc:AlternateContent xmlns:mc="http://schemas.openxmlformats.org/markup-compatibility/2006">
              <mc:Choice xmlns:v="urn:schemas-microsoft-com:vml" Requires="v">
                <p:oleObj spid="_x0000_s76854" name="Equation" r:id="rId10" imgW="177480" imgH="241200" progId="Equation.3">
                  <p:embed/>
                </p:oleObj>
              </mc:Choice>
              <mc:Fallback>
                <p:oleObj name="Equation" r:id="rId10" imgW="177480" imgH="241200" progId="Equation.3">
                  <p:embed/>
                  <p:pic>
                    <p:nvPicPr>
                      <p:cNvPr id="0" name="Picture 5"/>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7104943" y="4389563"/>
                        <a:ext cx="355600" cy="4810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58" name="Straight Arrow Connector 13"/>
          <p:cNvCxnSpPr/>
          <p:nvPr/>
        </p:nvCxnSpPr>
        <p:spPr>
          <a:xfrm flipH="1">
            <a:off x="6461703" y="5063231"/>
            <a:ext cx="10607" cy="576064"/>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60" name="Oblouk 59"/>
          <p:cNvSpPr/>
          <p:nvPr/>
        </p:nvSpPr>
        <p:spPr>
          <a:xfrm rot="7890895">
            <a:off x="5727948" y="5352440"/>
            <a:ext cx="1212668" cy="1143504"/>
          </a:xfrm>
          <a:prstGeom prst="arc">
            <a:avLst>
              <a:gd name="adj1" fmla="val 8573965"/>
              <a:gd name="adj2" fmla="val 11031842"/>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aphicFrame>
        <p:nvGraphicFramePr>
          <p:cNvPr id="76806" name="Object 6"/>
          <p:cNvGraphicFramePr>
            <a:graphicFrameLocks noChangeAspect="1"/>
          </p:cNvGraphicFramePr>
          <p:nvPr/>
        </p:nvGraphicFramePr>
        <p:xfrm>
          <a:off x="6500848" y="4918116"/>
          <a:ext cx="330200" cy="455612"/>
        </p:xfrm>
        <a:graphic>
          <a:graphicData uri="http://schemas.openxmlformats.org/presentationml/2006/ole">
            <mc:AlternateContent xmlns:mc="http://schemas.openxmlformats.org/markup-compatibility/2006">
              <mc:Choice xmlns:v="urn:schemas-microsoft-com:vml" Requires="v">
                <p:oleObj spid="_x0000_s76855" name="Equation" r:id="rId12" imgW="164880" imgH="228600" progId="Equation.3">
                  <p:embed/>
                </p:oleObj>
              </mc:Choice>
              <mc:Fallback>
                <p:oleObj name="Equation" r:id="rId12" imgW="164880" imgH="228600" progId="Equation.3">
                  <p:embed/>
                  <p:pic>
                    <p:nvPicPr>
                      <p:cNvPr id="0" name="Picture 6"/>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6500848" y="4918116"/>
                        <a:ext cx="330200" cy="4556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44" name="Zástupný symbol pro číslo snímku 43"/>
          <p:cNvSpPr>
            <a:spLocks noGrp="1"/>
          </p:cNvSpPr>
          <p:nvPr>
            <p:ph type="sldNum" sz="quarter" idx="12"/>
          </p:nvPr>
        </p:nvSpPr>
        <p:spPr/>
        <p:txBody>
          <a:bodyPr/>
          <a:lstStyle/>
          <a:p>
            <a:pPr>
              <a:defRPr/>
            </a:pPr>
            <a:fld id="{81494967-73EE-4A75-A827-47B02327E019}" type="slidenum">
              <a:rPr lang="en-US" altLang="en-US" smtClean="0"/>
              <a:pPr>
                <a:defRPr/>
              </a:pPr>
              <a:t>30</a:t>
            </a:fld>
            <a:endParaRPr lang="en-US" altLang="en-US"/>
          </a:p>
        </p:txBody>
      </p:sp>
      <p:sp>
        <p:nvSpPr>
          <p:cNvPr id="48" name="Zástupný symbol pro zápatí 47"/>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graphicFrame>
        <p:nvGraphicFramePr>
          <p:cNvPr id="49" name="Object 2"/>
          <p:cNvGraphicFramePr>
            <a:graphicFrameLocks noChangeAspect="1"/>
          </p:cNvGraphicFramePr>
          <p:nvPr/>
        </p:nvGraphicFramePr>
        <p:xfrm>
          <a:off x="319088" y="4403204"/>
          <a:ext cx="4133850" cy="1954213"/>
        </p:xfrm>
        <a:graphic>
          <a:graphicData uri="http://schemas.openxmlformats.org/presentationml/2006/ole">
            <mc:AlternateContent xmlns:mc="http://schemas.openxmlformats.org/markup-compatibility/2006">
              <mc:Choice xmlns:v="urn:schemas-microsoft-com:vml" Requires="v">
                <p:oleObj spid="_x0000_s76856" name="Rovnice" r:id="rId14" imgW="1879560" imgH="888840" progId="Equation.3">
                  <p:embed/>
                </p:oleObj>
              </mc:Choice>
              <mc:Fallback>
                <p:oleObj name="Rovnice" r:id="rId14" imgW="1879560" imgH="888840" progId="Equation.3">
                  <p:embed/>
                  <p:pic>
                    <p:nvPicPr>
                      <p:cNvPr id="0" name="Picture 8"/>
                      <p:cNvPicPr>
                        <a:picLocks noChangeAspect="1" noChangeArrowheads="1"/>
                      </p:cNvPicPr>
                      <p:nvPr/>
                    </p:nvPicPr>
                    <p:blipFill>
                      <a:blip r:embed="rId15">
                        <a:lum bright="20000"/>
                        <a:extLst>
                          <a:ext uri="{28A0092B-C50C-407E-A947-70E740481C1C}">
                            <a14:useLocalDpi xmlns:a14="http://schemas.microsoft.com/office/drawing/2010/main" val="0"/>
                          </a:ext>
                        </a:extLst>
                      </a:blip>
                      <a:srcRect/>
                      <a:stretch>
                        <a:fillRect/>
                      </a:stretch>
                    </p:blipFill>
                    <p:spPr bwMode="auto">
                      <a:xfrm>
                        <a:off x="319088" y="4403204"/>
                        <a:ext cx="4133850" cy="1954213"/>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51" name="Obdélník 50"/>
          <p:cNvSpPr/>
          <p:nvPr/>
        </p:nvSpPr>
        <p:spPr>
          <a:xfrm>
            <a:off x="467544" y="2636912"/>
            <a:ext cx="3672408" cy="720080"/>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Přímá spojovací čára 52"/>
          <p:cNvCxnSpPr/>
          <p:nvPr/>
        </p:nvCxnSpPr>
        <p:spPr>
          <a:xfrm>
            <a:off x="531021" y="3195591"/>
            <a:ext cx="6863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Přímá spojovací čára 54"/>
          <p:cNvCxnSpPr/>
          <p:nvPr/>
        </p:nvCxnSpPr>
        <p:spPr>
          <a:xfrm>
            <a:off x="1547664" y="3195591"/>
            <a:ext cx="129614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61" name="TextovéPole 60"/>
          <p:cNvSpPr txBox="1"/>
          <p:nvPr/>
        </p:nvSpPr>
        <p:spPr>
          <a:xfrm rot="18481350">
            <a:off x="49629" y="3419322"/>
            <a:ext cx="1213794" cy="369332"/>
          </a:xfrm>
          <a:prstGeom prst="rect">
            <a:avLst/>
          </a:prstGeom>
          <a:noFill/>
        </p:spPr>
        <p:txBody>
          <a:bodyPr wrap="none" rtlCol="0">
            <a:spAutoFit/>
          </a:bodyPr>
          <a:lstStyle/>
          <a:p>
            <a:r>
              <a:rPr lang="en-US" dirty="0" err="1" smtClean="0">
                <a:solidFill>
                  <a:schemeClr val="accent1"/>
                </a:solidFill>
                <a:latin typeface="+mn-lt"/>
              </a:rPr>
              <a:t>w.r.t</a:t>
            </a:r>
            <a:r>
              <a:rPr lang="en-US" dirty="0" smtClean="0">
                <a:solidFill>
                  <a:schemeClr val="accent1"/>
                </a:solidFill>
                <a:latin typeface="+mn-lt"/>
              </a:rPr>
              <a:t>. area</a:t>
            </a:r>
            <a:endParaRPr lang="cs-CZ" dirty="0" smtClean="0">
              <a:solidFill>
                <a:schemeClr val="accent1"/>
              </a:solidFill>
              <a:latin typeface="+mn-lt"/>
            </a:endParaRPr>
          </a:p>
        </p:txBody>
      </p:sp>
      <p:sp>
        <p:nvSpPr>
          <p:cNvPr id="62" name="TextovéPole 61"/>
          <p:cNvSpPr txBox="1"/>
          <p:nvPr/>
        </p:nvSpPr>
        <p:spPr>
          <a:xfrm rot="18481350">
            <a:off x="1411381" y="3376829"/>
            <a:ext cx="1279517" cy="646331"/>
          </a:xfrm>
          <a:prstGeom prst="rect">
            <a:avLst/>
          </a:prstGeom>
          <a:noFill/>
        </p:spPr>
        <p:txBody>
          <a:bodyPr wrap="none" rtlCol="0">
            <a:spAutoFit/>
          </a:bodyPr>
          <a:lstStyle/>
          <a:p>
            <a:r>
              <a:rPr lang="en-US" dirty="0" err="1" smtClean="0">
                <a:solidFill>
                  <a:schemeClr val="accent2"/>
                </a:solidFill>
                <a:latin typeface="+mn-lt"/>
              </a:rPr>
              <a:t>w.r.t</a:t>
            </a:r>
            <a:r>
              <a:rPr lang="en-US" dirty="0" smtClean="0">
                <a:solidFill>
                  <a:schemeClr val="accent2"/>
                </a:solidFill>
                <a:latin typeface="+mn-lt"/>
              </a:rPr>
              <a:t>. </a:t>
            </a:r>
            <a:r>
              <a:rPr lang="en-US" dirty="0" err="1" smtClean="0">
                <a:solidFill>
                  <a:schemeClr val="accent2"/>
                </a:solidFill>
                <a:latin typeface="+mn-lt"/>
              </a:rPr>
              <a:t>proj</a:t>
            </a:r>
            <a:r>
              <a:rPr lang="en-US" dirty="0" smtClean="0">
                <a:solidFill>
                  <a:schemeClr val="accent2"/>
                </a:solidFill>
                <a:latin typeface="+mn-lt"/>
              </a:rPr>
              <a:t>.</a:t>
            </a:r>
            <a:br>
              <a:rPr lang="en-US" dirty="0" smtClean="0">
                <a:solidFill>
                  <a:schemeClr val="accent2"/>
                </a:solidFill>
                <a:latin typeface="+mn-lt"/>
              </a:rPr>
            </a:br>
            <a:r>
              <a:rPr lang="en-US" dirty="0" smtClean="0">
                <a:solidFill>
                  <a:schemeClr val="accent2"/>
                </a:solidFill>
                <a:latin typeface="+mn-lt"/>
              </a:rPr>
              <a:t>solid angle</a:t>
            </a:r>
            <a:endParaRPr lang="cs-CZ" dirty="0" smtClean="0">
              <a:solidFill>
                <a:schemeClr val="accent2"/>
              </a:solidFill>
              <a:latin typeface="+mn-lt"/>
            </a:endParaRPr>
          </a:p>
        </p:txBody>
      </p:sp>
      <p:cxnSp>
        <p:nvCxnSpPr>
          <p:cNvPr id="59" name="Přímá spojovací čára 58"/>
          <p:cNvCxnSpPr/>
          <p:nvPr/>
        </p:nvCxnSpPr>
        <p:spPr>
          <a:xfrm>
            <a:off x="2786449" y="5458452"/>
            <a:ext cx="1488989" cy="345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Přímá spojovací čára 64"/>
          <p:cNvCxnSpPr/>
          <p:nvPr/>
        </p:nvCxnSpPr>
        <p:spPr>
          <a:xfrm>
            <a:off x="2811162" y="5949280"/>
            <a:ext cx="1472806" cy="35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Přímá spojovací čára 67"/>
          <p:cNvCxnSpPr/>
          <p:nvPr/>
        </p:nvCxnSpPr>
        <p:spPr>
          <a:xfrm>
            <a:off x="1619672" y="5476563"/>
            <a:ext cx="1272965" cy="322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Přímá spojovací čára 68"/>
          <p:cNvCxnSpPr/>
          <p:nvPr/>
        </p:nvCxnSpPr>
        <p:spPr>
          <a:xfrm>
            <a:off x="1619672" y="5949280"/>
            <a:ext cx="1272965" cy="32207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par>
                                <p:cTn id="13" presetID="10"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fade">
                                      <p:cBhvr>
                                        <p:cTn id="15" dur="500"/>
                                        <p:tgtEl>
                                          <p:spTgt spid="6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fade">
                                      <p:cBhvr>
                                        <p:cTn id="20" dur="500"/>
                                        <p:tgtEl>
                                          <p:spTgt spid="68"/>
                                        </p:tgtEl>
                                      </p:cBhvr>
                                    </p:animEffect>
                                  </p:childTnLst>
                                </p:cTn>
                              </p:par>
                              <p:par>
                                <p:cTn id="21" presetID="10" presetClass="entr" presetSubtype="0" fill="hold" nodeType="with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fade">
                                      <p:cBhvr>
                                        <p:cTn id="23"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Summary</a:t>
            </a:r>
            <a:endParaRPr lang="cs-CZ" dirty="0"/>
          </a:p>
        </p:txBody>
      </p:sp>
      <p:sp>
        <p:nvSpPr>
          <p:cNvPr id="10" name="Obdélník 9"/>
          <p:cNvSpPr/>
          <p:nvPr/>
        </p:nvSpPr>
        <p:spPr>
          <a:xfrm>
            <a:off x="971600" y="1700808"/>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ovéPole 10"/>
          <p:cNvSpPr txBox="1"/>
          <p:nvPr/>
        </p:nvSpPr>
        <p:spPr>
          <a:xfrm>
            <a:off x="611560" y="1052736"/>
            <a:ext cx="2239716" cy="461665"/>
          </a:xfrm>
          <a:prstGeom prst="rect">
            <a:avLst/>
          </a:prstGeom>
          <a:noFill/>
        </p:spPr>
        <p:txBody>
          <a:bodyPr wrap="none" rtlCol="0">
            <a:spAutoFit/>
          </a:bodyPr>
          <a:lstStyle/>
          <a:p>
            <a:r>
              <a:rPr lang="en-US" sz="2400" b="1" dirty="0" smtClean="0">
                <a:solidFill>
                  <a:schemeClr val="tx2"/>
                </a:solidFill>
                <a:latin typeface="+mn-lt"/>
              </a:rPr>
              <a:t>Path integral</a:t>
            </a:r>
            <a:endParaRPr lang="cs-CZ" sz="2400" b="1" dirty="0" smtClean="0">
              <a:solidFill>
                <a:schemeClr val="tx2"/>
              </a:solidFill>
              <a:latin typeface="+mn-lt"/>
            </a:endParaRPr>
          </a:p>
        </p:txBody>
      </p:sp>
      <p:graphicFrame>
        <p:nvGraphicFramePr>
          <p:cNvPr id="77828" name="Object 4"/>
          <p:cNvGraphicFramePr>
            <a:graphicFrameLocks noChangeAspect="1"/>
          </p:cNvGraphicFramePr>
          <p:nvPr/>
        </p:nvGraphicFramePr>
        <p:xfrm>
          <a:off x="1043608" y="1772816"/>
          <a:ext cx="3081338" cy="730250"/>
        </p:xfrm>
        <a:graphic>
          <a:graphicData uri="http://schemas.openxmlformats.org/presentationml/2006/ole">
            <mc:AlternateContent xmlns:mc="http://schemas.openxmlformats.org/markup-compatibility/2006">
              <mc:Choice xmlns:v="urn:schemas-microsoft-com:vml" Requires="v">
                <p:oleObj spid="_x0000_s77907" name="Rovnice" r:id="rId4" imgW="1206500" imgH="292100" progId="Equation.3">
                  <p:embed/>
                </p:oleObj>
              </mc:Choice>
              <mc:Fallback>
                <p:oleObj name="Rovnice" r:id="rId4" imgW="1206500" imgH="292100" progId="Equation.3">
                  <p:embed/>
                  <p:pic>
                    <p:nvPicPr>
                      <p:cNvPr id="0" name="Picture 4"/>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1043608" y="1772816"/>
                        <a:ext cx="3081338" cy="730250"/>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miter lim="800000"/>
                            <a:headEnd/>
                            <a:tailEnd/>
                          </a14:hiddenLine>
                        </a:ext>
                      </a:extLst>
                    </p:spPr>
                  </p:pic>
                </p:oleObj>
              </mc:Fallback>
            </mc:AlternateContent>
          </a:graphicData>
        </a:graphic>
      </p:graphicFrame>
      <p:cxnSp>
        <p:nvCxnSpPr>
          <p:cNvPr id="14" name="Přímá spojovací čára 13"/>
          <p:cNvCxnSpPr/>
          <p:nvPr/>
        </p:nvCxnSpPr>
        <p:spPr>
          <a:xfrm>
            <a:off x="1043608" y="2420888"/>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rot="18481350">
            <a:off x="223625" y="2738782"/>
            <a:ext cx="1277914" cy="369332"/>
          </a:xfrm>
          <a:prstGeom prst="rect">
            <a:avLst/>
          </a:prstGeom>
          <a:noFill/>
        </p:spPr>
        <p:txBody>
          <a:bodyPr wrap="none" rtlCol="0">
            <a:spAutoFit/>
          </a:bodyPr>
          <a:lstStyle/>
          <a:p>
            <a:r>
              <a:rPr lang="en-US" dirty="0" smtClean="0">
                <a:solidFill>
                  <a:schemeClr val="accent1"/>
                </a:solidFill>
                <a:latin typeface="+mn-lt"/>
              </a:rPr>
              <a:t>pixel value</a:t>
            </a:r>
            <a:endParaRPr lang="cs-CZ" dirty="0" smtClean="0">
              <a:solidFill>
                <a:schemeClr val="accent1"/>
              </a:solidFill>
              <a:latin typeface="+mn-lt"/>
            </a:endParaRPr>
          </a:p>
        </p:txBody>
      </p:sp>
      <p:cxnSp>
        <p:nvCxnSpPr>
          <p:cNvPr id="16" name="Přímá spojovací čára 15"/>
          <p:cNvCxnSpPr/>
          <p:nvPr/>
        </p:nvCxnSpPr>
        <p:spPr>
          <a:xfrm>
            <a:off x="1779056" y="2492896"/>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Přímá spojovací čára 19"/>
          <p:cNvCxnSpPr/>
          <p:nvPr/>
        </p:nvCxnSpPr>
        <p:spPr>
          <a:xfrm>
            <a:off x="2195736" y="2420888"/>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rot="18481350">
            <a:off x="1131120" y="2688571"/>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3" name="TextovéPole 22"/>
          <p:cNvSpPr txBox="1"/>
          <p:nvPr/>
        </p:nvSpPr>
        <p:spPr>
          <a:xfrm rot="18481350">
            <a:off x="1584858" y="2746408"/>
            <a:ext cx="1507144" cy="646331"/>
          </a:xfrm>
          <a:prstGeom prst="rect">
            <a:avLst/>
          </a:prstGeom>
          <a:noFill/>
        </p:spPr>
        <p:txBody>
          <a:bodyPr wrap="none" rtlCol="0">
            <a:spAutoFit/>
          </a:bodyPr>
          <a:lstStyle/>
          <a:p>
            <a:pPr algn="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grpSp>
        <p:nvGrpSpPr>
          <p:cNvPr id="119" name="Skupina 118"/>
          <p:cNvGrpSpPr/>
          <p:nvPr/>
        </p:nvGrpSpPr>
        <p:grpSpPr>
          <a:xfrm>
            <a:off x="5220072" y="1052736"/>
            <a:ext cx="2880320" cy="2657833"/>
            <a:chOff x="5220072" y="1052736"/>
            <a:chExt cx="2880320" cy="2657833"/>
          </a:xfrm>
        </p:grpSpPr>
        <p:grpSp>
          <p:nvGrpSpPr>
            <p:cNvPr id="5" name="Skupina 4"/>
            <p:cNvGrpSpPr/>
            <p:nvPr/>
          </p:nvGrpSpPr>
          <p:grpSpPr>
            <a:xfrm>
              <a:off x="5868144" y="1628800"/>
              <a:ext cx="2232248" cy="1152128"/>
              <a:chOff x="1331640" y="1412776"/>
              <a:chExt cx="2232248" cy="1152128"/>
            </a:xfrm>
          </p:grpSpPr>
          <p:graphicFrame>
            <p:nvGraphicFramePr>
              <p:cNvPr id="6" name="Object 2"/>
              <p:cNvGraphicFramePr>
                <a:graphicFrameLocks noChangeAspect="1"/>
              </p:cNvGraphicFramePr>
              <p:nvPr/>
            </p:nvGraphicFramePr>
            <p:xfrm>
              <a:off x="1331640" y="1412776"/>
              <a:ext cx="1998662" cy="1109662"/>
            </p:xfrm>
            <a:graphic>
              <a:graphicData uri="http://schemas.openxmlformats.org/presentationml/2006/ole">
                <mc:AlternateContent xmlns:mc="http://schemas.openxmlformats.org/markup-compatibility/2006">
                  <mc:Choice xmlns:v="urn:schemas-microsoft-com:vml" Requires="v">
                    <p:oleObj spid="_x0000_s77908" name="Rovnice" r:id="rId6" imgW="799920" imgH="444240" progId="Equation.3">
                      <p:embed/>
                    </p:oleObj>
                  </mc:Choice>
                  <mc:Fallback>
                    <p:oleObj name="Rovnice" r:id="rId6" imgW="799920" imgH="444240" progId="Equation.3">
                      <p:embed/>
                      <p:pic>
                        <p:nvPicPr>
                          <p:cNvPr id="0" name="Picture 2"/>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1331640" y="1412776"/>
                            <a:ext cx="1998662" cy="110966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7" name="Obdélník 6"/>
              <p:cNvSpPr/>
              <p:nvPr/>
            </p:nvSpPr>
            <p:spPr>
              <a:xfrm>
                <a:off x="1331640" y="1412776"/>
                <a:ext cx="2232248" cy="1152128"/>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ovéPole 23"/>
            <p:cNvSpPr txBox="1"/>
            <p:nvPr/>
          </p:nvSpPr>
          <p:spPr>
            <a:xfrm>
              <a:off x="5220072" y="1052736"/>
              <a:ext cx="2335896" cy="461665"/>
            </a:xfrm>
            <a:prstGeom prst="rect">
              <a:avLst/>
            </a:prstGeom>
            <a:noFill/>
          </p:spPr>
          <p:txBody>
            <a:bodyPr wrap="none" rtlCol="0">
              <a:spAutoFit/>
            </a:bodyPr>
            <a:lstStyle/>
            <a:p>
              <a:r>
                <a:rPr lang="en-US" sz="2400" b="1" dirty="0" smtClean="0">
                  <a:solidFill>
                    <a:schemeClr val="tx2"/>
                  </a:solidFill>
                  <a:latin typeface="+mn-lt"/>
                </a:rPr>
                <a:t>MC estimator</a:t>
              </a:r>
              <a:endParaRPr lang="cs-CZ" sz="2400" b="1" dirty="0" smtClean="0">
                <a:solidFill>
                  <a:schemeClr val="tx2"/>
                </a:solidFill>
                <a:latin typeface="+mn-lt"/>
              </a:endParaRPr>
            </a:p>
          </p:txBody>
        </p:sp>
        <p:sp>
          <p:nvSpPr>
            <p:cNvPr id="25" name="TextovéPole 24"/>
            <p:cNvSpPr txBox="1"/>
            <p:nvPr/>
          </p:nvSpPr>
          <p:spPr>
            <a:xfrm rot="18481350">
              <a:off x="6196908" y="2955896"/>
              <a:ext cx="1043876" cy="369332"/>
            </a:xfrm>
            <a:prstGeom prst="rect">
              <a:avLst/>
            </a:prstGeom>
            <a:noFill/>
          </p:spPr>
          <p:txBody>
            <a:bodyPr wrap="none" rtlCol="0">
              <a:spAutoFit/>
            </a:bodyPr>
            <a:lstStyle/>
            <a:p>
              <a:pPr algn="r"/>
              <a:r>
                <a:rPr lang="en-US" dirty="0" smtClean="0">
                  <a:solidFill>
                    <a:schemeClr val="accent1"/>
                  </a:solidFill>
                  <a:latin typeface="+mn-lt"/>
                </a:rPr>
                <a:t>path </a:t>
              </a:r>
              <a:r>
                <a:rPr lang="en-US" dirty="0" err="1" smtClean="0">
                  <a:solidFill>
                    <a:schemeClr val="accent1"/>
                  </a:solidFill>
                  <a:latin typeface="+mn-lt"/>
                </a:rPr>
                <a:t>pdf</a:t>
              </a:r>
              <a:endParaRPr lang="cs-CZ" dirty="0" smtClean="0">
                <a:solidFill>
                  <a:schemeClr val="accent1"/>
                </a:solidFill>
                <a:latin typeface="+mn-lt"/>
              </a:endParaRPr>
            </a:p>
          </p:txBody>
        </p:sp>
        <p:sp>
          <p:nvSpPr>
            <p:cNvPr id="26" name="TextovéPole 25"/>
            <p:cNvSpPr txBox="1"/>
            <p:nvPr/>
          </p:nvSpPr>
          <p:spPr>
            <a:xfrm rot="18481350">
              <a:off x="6887668" y="2863862"/>
              <a:ext cx="1047082" cy="646331"/>
            </a:xfrm>
            <a:prstGeom prst="rect">
              <a:avLst/>
            </a:prstGeom>
            <a:noFill/>
          </p:spPr>
          <p:txBody>
            <a:bodyPr wrap="none" rtlCol="0">
              <a:spAutoFit/>
            </a:bodyPr>
            <a:lstStyle/>
            <a:p>
              <a:pPr algn="r"/>
              <a:r>
                <a:rPr lang="en-US" dirty="0" smtClean="0">
                  <a:solidFill>
                    <a:schemeClr val="accent2"/>
                  </a:solidFill>
                  <a:latin typeface="+mn-lt"/>
                </a:rPr>
                <a:t>sampled</a:t>
              </a:r>
            </a:p>
            <a:p>
              <a:pPr algn="r"/>
              <a:r>
                <a:rPr lang="en-US" dirty="0" smtClean="0">
                  <a:solidFill>
                    <a:schemeClr val="accent2"/>
                  </a:solidFill>
                  <a:latin typeface="+mn-lt"/>
                </a:rPr>
                <a:t>path</a:t>
              </a:r>
              <a:endParaRPr lang="cs-CZ" dirty="0" smtClean="0">
                <a:solidFill>
                  <a:schemeClr val="accent2"/>
                </a:solidFill>
                <a:latin typeface="+mn-lt"/>
              </a:endParaRPr>
            </a:p>
          </p:txBody>
        </p:sp>
        <p:cxnSp>
          <p:nvCxnSpPr>
            <p:cNvPr id="27" name="Přímá spojovací čára 26"/>
            <p:cNvCxnSpPr/>
            <p:nvPr/>
          </p:nvCxnSpPr>
          <p:spPr>
            <a:xfrm>
              <a:off x="6948264" y="2708920"/>
              <a:ext cx="28803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Přímá spojovací čára 30"/>
            <p:cNvCxnSpPr/>
            <p:nvPr/>
          </p:nvCxnSpPr>
          <p:spPr>
            <a:xfrm>
              <a:off x="7331356" y="2708920"/>
              <a:ext cx="28803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aphicFrame>
        <p:nvGraphicFramePr>
          <p:cNvPr id="77842" name="Object 18"/>
          <p:cNvGraphicFramePr>
            <a:graphicFrameLocks noChangeAspect="1"/>
          </p:cNvGraphicFramePr>
          <p:nvPr/>
        </p:nvGraphicFramePr>
        <p:xfrm>
          <a:off x="3707904" y="2996952"/>
          <a:ext cx="1512887" cy="503237"/>
        </p:xfrm>
        <a:graphic>
          <a:graphicData uri="http://schemas.openxmlformats.org/presentationml/2006/ole">
            <mc:AlternateContent xmlns:mc="http://schemas.openxmlformats.org/markup-compatibility/2006">
              <mc:Choice xmlns:v="urn:schemas-microsoft-com:vml" Requires="v">
                <p:oleObj spid="_x0000_s77909" name="Equation" r:id="rId8" imgW="685800" imgH="228600" progId="Equation.3">
                  <p:embed/>
                </p:oleObj>
              </mc:Choice>
              <mc:Fallback>
                <p:oleObj name="Equation" r:id="rId8" imgW="685800" imgH="228600" progId="Equation.3">
                  <p:embed/>
                  <p:pic>
                    <p:nvPicPr>
                      <p:cNvPr id="0" name="Picture 18"/>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3707904" y="2996952"/>
                        <a:ext cx="1512887" cy="50323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63" name="Object 13"/>
          <p:cNvGraphicFramePr>
            <a:graphicFrameLocks noChangeAspect="1"/>
          </p:cNvGraphicFramePr>
          <p:nvPr/>
        </p:nvGraphicFramePr>
        <p:xfrm>
          <a:off x="944563" y="4292600"/>
          <a:ext cx="7319962" cy="560388"/>
        </p:xfrm>
        <a:graphic>
          <a:graphicData uri="http://schemas.openxmlformats.org/presentationml/2006/ole">
            <mc:AlternateContent xmlns:mc="http://schemas.openxmlformats.org/markup-compatibility/2006">
              <mc:Choice xmlns:v="urn:schemas-microsoft-com:vml" Requires="v">
                <p:oleObj spid="_x0000_s77910" name="Equation" r:id="rId10" imgW="3314520" imgH="253800" progId="Equation.3">
                  <p:embed/>
                </p:oleObj>
              </mc:Choice>
              <mc:Fallback>
                <p:oleObj name="Equation" r:id="rId10" imgW="3314520" imgH="253800" progId="Equation.3">
                  <p:embed/>
                  <p:pic>
                    <p:nvPicPr>
                      <p:cNvPr id="0" name="Picture 17"/>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944563" y="4292600"/>
                        <a:ext cx="7319962" cy="56038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71" name="Přímá spojovací čára 70"/>
          <p:cNvCxnSpPr/>
          <p:nvPr/>
        </p:nvCxnSpPr>
        <p:spPr>
          <a:xfrm flipH="1">
            <a:off x="1612670" y="4777047"/>
            <a:ext cx="554181" cy="64285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 name="Přímá spojovací čára 71"/>
          <p:cNvCxnSpPr/>
          <p:nvPr/>
        </p:nvCxnSpPr>
        <p:spPr>
          <a:xfrm>
            <a:off x="7884368" y="4694408"/>
            <a:ext cx="72008" cy="57606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0" name="Přímá spojovací čára 79"/>
          <p:cNvCxnSpPr/>
          <p:nvPr/>
        </p:nvCxnSpPr>
        <p:spPr>
          <a:xfrm flipH="1">
            <a:off x="3707904" y="4797152"/>
            <a:ext cx="576064" cy="129614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Přímá spojovací čára 81"/>
          <p:cNvCxnSpPr/>
          <p:nvPr/>
        </p:nvCxnSpPr>
        <p:spPr>
          <a:xfrm>
            <a:off x="5436096" y="4797152"/>
            <a:ext cx="504056" cy="129614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29" name="Skupina 128"/>
          <p:cNvGrpSpPr/>
          <p:nvPr/>
        </p:nvGrpSpPr>
        <p:grpSpPr>
          <a:xfrm>
            <a:off x="6028040" y="4725144"/>
            <a:ext cx="1904036" cy="1034292"/>
            <a:chOff x="6028040" y="4725144"/>
            <a:chExt cx="1904036" cy="1034292"/>
          </a:xfrm>
        </p:grpSpPr>
        <p:cxnSp>
          <p:nvCxnSpPr>
            <p:cNvPr id="78" name="Přímá spojovací čára 77"/>
            <p:cNvCxnSpPr/>
            <p:nvPr/>
          </p:nvCxnSpPr>
          <p:spPr>
            <a:xfrm>
              <a:off x="6918690" y="4919958"/>
              <a:ext cx="39616" cy="67338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7" name="Pravá složená závorka 86"/>
            <p:cNvSpPr/>
            <p:nvPr/>
          </p:nvSpPr>
          <p:spPr>
            <a:xfrm rot="16200000" flipH="1">
              <a:off x="6843675" y="4037645"/>
              <a:ext cx="137169" cy="1512168"/>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Pravá složená závorka 89"/>
            <p:cNvSpPr/>
            <p:nvPr/>
          </p:nvSpPr>
          <p:spPr>
            <a:xfrm rot="14941878">
              <a:off x="6919274" y="4746635"/>
              <a:ext cx="121567" cy="190403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7" name="Skupina 126"/>
          <p:cNvGrpSpPr/>
          <p:nvPr/>
        </p:nvGrpSpPr>
        <p:grpSpPr>
          <a:xfrm>
            <a:off x="1622089" y="4725146"/>
            <a:ext cx="2157825" cy="1117558"/>
            <a:chOff x="1622089" y="4725146"/>
            <a:chExt cx="2157825" cy="1117558"/>
          </a:xfrm>
        </p:grpSpPr>
        <p:cxnSp>
          <p:nvCxnSpPr>
            <p:cNvPr id="105" name="Přímá spojovací čára 104"/>
            <p:cNvCxnSpPr/>
            <p:nvPr/>
          </p:nvCxnSpPr>
          <p:spPr>
            <a:xfrm flipH="1">
              <a:off x="2644910" y="4899635"/>
              <a:ext cx="491452" cy="80419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6" name="Pravá složená závorka 105"/>
            <p:cNvSpPr/>
            <p:nvPr/>
          </p:nvSpPr>
          <p:spPr>
            <a:xfrm rot="16200000" flipH="1">
              <a:off x="3064746" y="4147148"/>
              <a:ext cx="137169" cy="129316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Pravá složená závorka 106"/>
            <p:cNvSpPr/>
            <p:nvPr/>
          </p:nvSpPr>
          <p:spPr>
            <a:xfrm rot="17153731">
              <a:off x="2556752" y="4786474"/>
              <a:ext cx="121567" cy="1990894"/>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2" name="Skupina 121"/>
          <p:cNvGrpSpPr/>
          <p:nvPr/>
        </p:nvGrpSpPr>
        <p:grpSpPr>
          <a:xfrm>
            <a:off x="3059832" y="3543540"/>
            <a:ext cx="2971800" cy="677548"/>
            <a:chOff x="3059832" y="3543540"/>
            <a:chExt cx="2971800" cy="677548"/>
          </a:xfrm>
        </p:grpSpPr>
        <p:graphicFrame>
          <p:nvGraphicFramePr>
            <p:cNvPr id="77843" name="Object 19"/>
            <p:cNvGraphicFramePr>
              <a:graphicFrameLocks noChangeAspect="1"/>
            </p:cNvGraphicFramePr>
            <p:nvPr/>
          </p:nvGraphicFramePr>
          <p:xfrm>
            <a:off x="3059832" y="3621335"/>
            <a:ext cx="2971800" cy="504825"/>
          </p:xfrm>
          <a:graphic>
            <a:graphicData uri="http://schemas.openxmlformats.org/presentationml/2006/ole">
              <mc:AlternateContent xmlns:mc="http://schemas.openxmlformats.org/markup-compatibility/2006">
                <mc:Choice xmlns:v="urn:schemas-microsoft-com:vml" Requires="v">
                  <p:oleObj spid="_x0000_s77911" name="Equation" r:id="rId12" imgW="1346040" imgH="228600" progId="Equation.3">
                    <p:embed/>
                  </p:oleObj>
                </mc:Choice>
                <mc:Fallback>
                  <p:oleObj name="Equation" r:id="rId12" imgW="1346040" imgH="228600" progId="Equation.3">
                    <p:embed/>
                    <p:pic>
                      <p:nvPicPr>
                        <p:cNvPr id="0" name="Picture 19"/>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3059832" y="3621335"/>
                          <a:ext cx="2971800" cy="5048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114" name="Přímá spojovací čára 113"/>
            <p:cNvCxnSpPr/>
            <p:nvPr/>
          </p:nvCxnSpPr>
          <p:spPr>
            <a:xfrm>
              <a:off x="4139952" y="3543540"/>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Přímá spojovací čára 116"/>
            <p:cNvCxnSpPr/>
            <p:nvPr/>
          </p:nvCxnSpPr>
          <p:spPr>
            <a:xfrm>
              <a:off x="4139952" y="4221088"/>
              <a:ext cx="864096"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7" name="Skupina 56"/>
          <p:cNvGrpSpPr/>
          <p:nvPr/>
        </p:nvGrpSpPr>
        <p:grpSpPr>
          <a:xfrm>
            <a:off x="914428" y="4956004"/>
            <a:ext cx="7561776" cy="1728959"/>
            <a:chOff x="914428" y="4956004"/>
            <a:chExt cx="7561776" cy="1728959"/>
          </a:xfrm>
        </p:grpSpPr>
        <p:sp>
          <p:nvSpPr>
            <p:cNvPr id="33" name="Sun 11"/>
            <p:cNvSpPr/>
            <p:nvPr/>
          </p:nvSpPr>
          <p:spPr>
            <a:xfrm rot="1134788">
              <a:off x="914428" y="4956004"/>
              <a:ext cx="642942" cy="642942"/>
            </a:xfrm>
            <a:prstGeom prst="sun">
              <a:avLst/>
            </a:prstGeom>
            <a:solidFill>
              <a:srgbClr val="FFC000"/>
            </a:solidFill>
            <a:ln w="3175">
              <a:solidFill>
                <a:srgbClr val="000000">
                  <a:alpha val="23922"/>
                </a:srgbClr>
              </a:solidFill>
            </a:ln>
            <a:effectLst>
              <a:outerShdw blurRad="63500" sx="102000" sy="102000" algn="ctr" rotWithShape="0">
                <a:prstClr val="black">
                  <a:alpha val="40000"/>
                </a:prstClr>
              </a:outerShdw>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grpSp>
          <p:nvGrpSpPr>
            <p:cNvPr id="34" name="Group 15"/>
            <p:cNvGrpSpPr/>
            <p:nvPr/>
          </p:nvGrpSpPr>
          <p:grpSpPr>
            <a:xfrm rot="6483402">
              <a:off x="8121880" y="5014669"/>
              <a:ext cx="410270" cy="298378"/>
              <a:chOff x="3192789" y="1005143"/>
              <a:chExt cx="785815" cy="571503"/>
            </a:xfrm>
          </p:grpSpPr>
          <p:sp>
            <p:nvSpPr>
              <p:cNvPr id="35" name="Isosceles Triangle 16"/>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36" name="Rectangle 17"/>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cxnSp>
          <p:nvCxnSpPr>
            <p:cNvPr id="37" name="Straight Arrow Connector 9"/>
            <p:cNvCxnSpPr>
              <a:stCxn id="40" idx="3"/>
              <a:endCxn id="43" idx="7"/>
            </p:cNvCxnSpPr>
            <p:nvPr/>
          </p:nvCxnSpPr>
          <p:spPr>
            <a:xfrm flipH="1">
              <a:off x="6066644" y="5446198"/>
              <a:ext cx="1893609" cy="712784"/>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Arrow Connector 13"/>
            <p:cNvCxnSpPr>
              <a:stCxn id="41" idx="1"/>
              <a:endCxn id="39" idx="5"/>
            </p:cNvCxnSpPr>
            <p:nvPr/>
          </p:nvCxnSpPr>
          <p:spPr>
            <a:xfrm flipH="1" flipV="1">
              <a:off x="1589996" y="5578509"/>
              <a:ext cx="2034508" cy="580473"/>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9" name="Oval 14"/>
            <p:cNvSpPr/>
            <p:nvPr/>
          </p:nvSpPr>
          <p:spPr>
            <a:xfrm>
              <a:off x="1478858" y="5467373"/>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0" name="Oval 10"/>
            <p:cNvSpPr/>
            <p:nvPr/>
          </p:nvSpPr>
          <p:spPr>
            <a:xfrm>
              <a:off x="7941185" y="5335062"/>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1" name="Oval 19"/>
            <p:cNvSpPr/>
            <p:nvPr/>
          </p:nvSpPr>
          <p:spPr>
            <a:xfrm>
              <a:off x="360543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2" name="Straight Arrow Connector 12"/>
            <p:cNvCxnSpPr>
              <a:endCxn id="41" idx="6"/>
            </p:cNvCxnSpPr>
            <p:nvPr/>
          </p:nvCxnSpPr>
          <p:spPr>
            <a:xfrm flipH="1">
              <a:off x="3735642" y="6205016"/>
              <a:ext cx="404310"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Oval 18"/>
            <p:cNvSpPr/>
            <p:nvPr/>
          </p:nvSpPr>
          <p:spPr>
            <a:xfrm>
              <a:off x="595550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44" name="Object 2"/>
            <p:cNvGraphicFramePr>
              <a:graphicFrameLocks noChangeAspect="1"/>
            </p:cNvGraphicFramePr>
            <p:nvPr/>
          </p:nvGraphicFramePr>
          <p:xfrm>
            <a:off x="1284685" y="5467770"/>
            <a:ext cx="411162" cy="568325"/>
          </p:xfrm>
          <a:graphic>
            <a:graphicData uri="http://schemas.openxmlformats.org/presentationml/2006/ole">
              <mc:AlternateContent xmlns:mc="http://schemas.openxmlformats.org/markup-compatibility/2006">
                <mc:Choice xmlns:v="urn:schemas-microsoft-com:vml" Requires="v">
                  <p:oleObj spid="_x0000_s77912" name="Rovnice" r:id="rId14" imgW="164880" imgH="228600" progId="Equation.3">
                    <p:embed/>
                  </p:oleObj>
                </mc:Choice>
                <mc:Fallback>
                  <p:oleObj name="Rovnice" r:id="rId14" imgW="164880" imgH="228600" progId="Equation.3">
                    <p:embed/>
                    <p:pic>
                      <p:nvPicPr>
                        <p:cNvPr id="0" name="Picture 5"/>
                        <p:cNvPicPr>
                          <a:picLocks noChangeAspect="1" noChangeArrowheads="1"/>
                        </p:cNvPicPr>
                        <p:nvPr/>
                      </p:nvPicPr>
                      <p:blipFill>
                        <a:blip r:embed="rId15">
                          <a:lum bright="20000"/>
                          <a:extLst>
                            <a:ext uri="{28A0092B-C50C-407E-A947-70E740481C1C}">
                              <a14:useLocalDpi xmlns:a14="http://schemas.microsoft.com/office/drawing/2010/main" val="0"/>
                            </a:ext>
                          </a:extLst>
                        </a:blip>
                        <a:srcRect/>
                        <a:stretch>
                          <a:fillRect/>
                        </a:stretch>
                      </p:blipFill>
                      <p:spPr bwMode="auto">
                        <a:xfrm>
                          <a:off x="1284685" y="5467770"/>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5" name="Object 3"/>
            <p:cNvGraphicFramePr>
              <a:graphicFrameLocks noChangeAspect="1"/>
            </p:cNvGraphicFramePr>
            <p:nvPr/>
          </p:nvGraphicFramePr>
          <p:xfrm>
            <a:off x="3419872" y="6132785"/>
            <a:ext cx="381000" cy="536575"/>
          </p:xfrm>
          <a:graphic>
            <a:graphicData uri="http://schemas.openxmlformats.org/presentationml/2006/ole">
              <mc:AlternateContent xmlns:mc="http://schemas.openxmlformats.org/markup-compatibility/2006">
                <mc:Choice xmlns:v="urn:schemas-microsoft-com:vml" Requires="v">
                  <p:oleObj spid="_x0000_s77913" name="Rovnice" r:id="rId16" imgW="152280" imgH="215640" progId="Equation.3">
                    <p:embed/>
                  </p:oleObj>
                </mc:Choice>
                <mc:Fallback>
                  <p:oleObj name="Rovnice" r:id="rId16" imgW="152280" imgH="215640" progId="Equation.3">
                    <p:embed/>
                    <p:pic>
                      <p:nvPicPr>
                        <p:cNvPr id="0" name="Picture 6"/>
                        <p:cNvPicPr>
                          <a:picLocks noChangeAspect="1" noChangeArrowheads="1"/>
                        </p:cNvPicPr>
                        <p:nvPr/>
                      </p:nvPicPr>
                      <p:blipFill>
                        <a:blip r:embed="rId17">
                          <a:lum bright="20000"/>
                          <a:extLst>
                            <a:ext uri="{28A0092B-C50C-407E-A947-70E740481C1C}">
                              <a14:useLocalDpi xmlns:a14="http://schemas.microsoft.com/office/drawing/2010/main" val="0"/>
                            </a:ext>
                          </a:extLst>
                        </a:blip>
                        <a:srcRect/>
                        <a:stretch>
                          <a:fillRect/>
                        </a:stretch>
                      </p:blipFill>
                      <p:spPr bwMode="auto">
                        <a:xfrm>
                          <a:off x="3419872" y="6132785"/>
                          <a:ext cx="381000"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6" name="Object 4"/>
            <p:cNvGraphicFramePr>
              <a:graphicFrameLocks noChangeAspect="1"/>
            </p:cNvGraphicFramePr>
            <p:nvPr/>
          </p:nvGraphicFramePr>
          <p:xfrm>
            <a:off x="5691188" y="6116638"/>
            <a:ext cx="631825" cy="568325"/>
          </p:xfrm>
          <a:graphic>
            <a:graphicData uri="http://schemas.openxmlformats.org/presentationml/2006/ole">
              <mc:AlternateContent xmlns:mc="http://schemas.openxmlformats.org/markup-compatibility/2006">
                <mc:Choice xmlns:v="urn:schemas-microsoft-com:vml" Requires="v">
                  <p:oleObj spid="_x0000_s77914" name="Equation" r:id="rId18" imgW="253800" imgH="228600" progId="Equation.3">
                    <p:embed/>
                  </p:oleObj>
                </mc:Choice>
                <mc:Fallback>
                  <p:oleObj name="Equation" r:id="rId18" imgW="253800" imgH="228600" progId="Equation.3">
                    <p:embed/>
                    <p:pic>
                      <p:nvPicPr>
                        <p:cNvPr id="0" name="Picture 7"/>
                        <p:cNvPicPr>
                          <a:picLocks noChangeAspect="1" noChangeArrowheads="1"/>
                        </p:cNvPicPr>
                        <p:nvPr/>
                      </p:nvPicPr>
                      <p:blipFill>
                        <a:blip r:embed="rId19">
                          <a:lum bright="20000"/>
                          <a:extLst>
                            <a:ext uri="{28A0092B-C50C-407E-A947-70E740481C1C}">
                              <a14:useLocalDpi xmlns:a14="http://schemas.microsoft.com/office/drawing/2010/main" val="0"/>
                            </a:ext>
                          </a:extLst>
                        </a:blip>
                        <a:srcRect/>
                        <a:stretch>
                          <a:fillRect/>
                        </a:stretch>
                      </p:blipFill>
                      <p:spPr bwMode="auto">
                        <a:xfrm>
                          <a:off x="5691188" y="6116638"/>
                          <a:ext cx="631825"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7" name="Object 5"/>
            <p:cNvGraphicFramePr>
              <a:graphicFrameLocks noChangeAspect="1"/>
            </p:cNvGraphicFramePr>
            <p:nvPr/>
          </p:nvGraphicFramePr>
          <p:xfrm>
            <a:off x="7866063" y="5389563"/>
            <a:ext cx="442912" cy="568325"/>
          </p:xfrm>
          <a:graphic>
            <a:graphicData uri="http://schemas.openxmlformats.org/presentationml/2006/ole">
              <mc:AlternateContent xmlns:mc="http://schemas.openxmlformats.org/markup-compatibility/2006">
                <mc:Choice xmlns:v="urn:schemas-microsoft-com:vml" Requires="v">
                  <p:oleObj spid="_x0000_s77915" name="Equation" r:id="rId20" imgW="177480" imgH="228600" progId="Equation.3">
                    <p:embed/>
                  </p:oleObj>
                </mc:Choice>
                <mc:Fallback>
                  <p:oleObj name="Equation" r:id="rId20" imgW="177480" imgH="228600" progId="Equation.3">
                    <p:embed/>
                    <p:pic>
                      <p:nvPicPr>
                        <p:cNvPr id="0" name="Picture 8"/>
                        <p:cNvPicPr>
                          <a:picLocks noChangeAspect="1" noChangeArrowheads="1"/>
                        </p:cNvPicPr>
                        <p:nvPr/>
                      </p:nvPicPr>
                      <p:blipFill>
                        <a:blip r:embed="rId21">
                          <a:lum bright="20000"/>
                          <a:extLst>
                            <a:ext uri="{28A0092B-C50C-407E-A947-70E740481C1C}">
                              <a14:useLocalDpi xmlns:a14="http://schemas.microsoft.com/office/drawing/2010/main" val="0"/>
                            </a:ext>
                          </a:extLst>
                        </a:blip>
                        <a:srcRect/>
                        <a:stretch>
                          <a:fillRect/>
                        </a:stretch>
                      </p:blipFill>
                      <p:spPr bwMode="auto">
                        <a:xfrm>
                          <a:off x="7866063" y="5389563"/>
                          <a:ext cx="44291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58" name="Straight Arrow Connector 12"/>
            <p:cNvCxnSpPr/>
            <p:nvPr/>
          </p:nvCxnSpPr>
          <p:spPr>
            <a:xfrm flipH="1">
              <a:off x="4283968" y="6207131"/>
              <a:ext cx="1152128" cy="0"/>
            </a:xfrm>
            <a:prstGeom prst="straightConnector1">
              <a:avLst/>
            </a:prstGeom>
            <a:ln w="38100">
              <a:solidFill>
                <a:schemeClr val="tx1">
                  <a:lumMod val="65000"/>
                  <a:lumOff val="35000"/>
                </a:schemeClr>
              </a:solidFill>
              <a:prstDash val="sysDot"/>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59" name="Straight Arrow Connector 12"/>
            <p:cNvCxnSpPr/>
            <p:nvPr/>
          </p:nvCxnSpPr>
          <p:spPr>
            <a:xfrm flipH="1">
              <a:off x="5580112" y="6206865"/>
              <a:ext cx="359388"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sp>
        <p:nvSpPr>
          <p:cNvPr id="60" name="Zástupný symbol pro číslo snímku 59"/>
          <p:cNvSpPr>
            <a:spLocks noGrp="1"/>
          </p:cNvSpPr>
          <p:nvPr>
            <p:ph type="sldNum" sz="quarter" idx="12"/>
          </p:nvPr>
        </p:nvSpPr>
        <p:spPr/>
        <p:txBody>
          <a:bodyPr/>
          <a:lstStyle/>
          <a:p>
            <a:pPr>
              <a:defRPr/>
            </a:pPr>
            <a:fld id="{81494967-73EE-4A75-A827-47B02327E019}" type="slidenum">
              <a:rPr lang="en-US" altLang="en-US" smtClean="0"/>
              <a:pPr>
                <a:defRPr/>
              </a:pPr>
              <a:t>31</a:t>
            </a:fld>
            <a:endParaRPr lang="en-US" altLang="en-US"/>
          </a:p>
        </p:txBody>
      </p:sp>
      <p:sp>
        <p:nvSpPr>
          <p:cNvPr id="3" name="Zástupný symbol pro zápatí 2"/>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842"/>
                                        </p:tgtEl>
                                        <p:attrNameLst>
                                          <p:attrName>style.visibility</p:attrName>
                                        </p:attrNameLst>
                                      </p:cBhvr>
                                      <p:to>
                                        <p:strVal val="visible"/>
                                      </p:to>
                                    </p:set>
                                    <p:animEffect transition="in" filter="fade">
                                      <p:cBhvr>
                                        <p:cTn id="7" dur="500"/>
                                        <p:tgtEl>
                                          <p:spTgt spid="7784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500"/>
                                        <p:tgtEl>
                                          <p:spTgt spid="5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500"/>
                                        <p:tgtEl>
                                          <p:spTgt spid="71"/>
                                        </p:tgtEl>
                                      </p:cBhvr>
                                    </p:animEffect>
                                  </p:childTnLst>
                                </p:cTn>
                              </p:par>
                              <p:par>
                                <p:cTn id="22" presetID="10" presetClass="entr" presetSubtype="0" fill="hold" nodeType="with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500"/>
                                        <p:tgtEl>
                                          <p:spTgt spid="7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0"/>
                                        </p:tgtEl>
                                        <p:attrNameLst>
                                          <p:attrName>style.visibility</p:attrName>
                                        </p:attrNameLst>
                                      </p:cBhvr>
                                      <p:to>
                                        <p:strVal val="visible"/>
                                      </p:to>
                                    </p:set>
                                    <p:animEffect transition="in" filter="fade">
                                      <p:cBhvr>
                                        <p:cTn id="29" dur="500"/>
                                        <p:tgtEl>
                                          <p:spTgt spid="80"/>
                                        </p:tgtEl>
                                      </p:cBhvr>
                                    </p:animEffect>
                                  </p:childTnLst>
                                </p:cTn>
                              </p:par>
                              <p:par>
                                <p:cTn id="30" presetID="10" presetClass="entr" presetSubtype="0" fill="hold" nodeType="with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fade">
                                      <p:cBhvr>
                                        <p:cTn id="32" dur="500"/>
                                        <p:tgtEl>
                                          <p:spTgt spid="8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7"/>
                                        </p:tgtEl>
                                        <p:attrNameLst>
                                          <p:attrName>style.visibility</p:attrName>
                                        </p:attrNameLst>
                                      </p:cBhvr>
                                      <p:to>
                                        <p:strVal val="visible"/>
                                      </p:to>
                                    </p:set>
                                    <p:animEffect transition="in" filter="fade">
                                      <p:cBhvr>
                                        <p:cTn id="37" dur="500"/>
                                        <p:tgtEl>
                                          <p:spTgt spid="127"/>
                                        </p:tgtEl>
                                      </p:cBhvr>
                                    </p:animEffect>
                                  </p:childTnLst>
                                </p:cTn>
                              </p:par>
                              <p:par>
                                <p:cTn id="38" presetID="10" presetClass="entr" presetSubtype="0" fill="hold" nodeType="withEffect">
                                  <p:stCondLst>
                                    <p:cond delay="0"/>
                                  </p:stCondLst>
                                  <p:childTnLst>
                                    <p:set>
                                      <p:cBhvr>
                                        <p:cTn id="39" dur="1" fill="hold">
                                          <p:stCondLst>
                                            <p:cond delay="0"/>
                                          </p:stCondLst>
                                        </p:cTn>
                                        <p:tgtEl>
                                          <p:spTgt spid="129"/>
                                        </p:tgtEl>
                                        <p:attrNameLst>
                                          <p:attrName>style.visibility</p:attrName>
                                        </p:attrNameLst>
                                      </p:cBhvr>
                                      <p:to>
                                        <p:strVal val="visible"/>
                                      </p:to>
                                    </p:set>
                                    <p:animEffect transition="in" filter="fade">
                                      <p:cBhvr>
                                        <p:cTn id="40" dur="500"/>
                                        <p:tgtEl>
                                          <p:spTgt spid="12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9"/>
                                        </p:tgtEl>
                                        <p:attrNameLst>
                                          <p:attrName>style.visibility</p:attrName>
                                        </p:attrNameLst>
                                      </p:cBhvr>
                                      <p:to>
                                        <p:strVal val="visible"/>
                                      </p:to>
                                    </p:set>
                                    <p:animEffect transition="in" filter="fade">
                                      <p:cBhvr>
                                        <p:cTn id="45" dur="500"/>
                                        <p:tgtEl>
                                          <p:spTgt spid="11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22"/>
                                        </p:tgtEl>
                                        <p:attrNameLst>
                                          <p:attrName>style.visibility</p:attrName>
                                        </p:attrNameLst>
                                      </p:cBhvr>
                                      <p:to>
                                        <p:strVal val="visible"/>
                                      </p:to>
                                    </p:set>
                                    <p:animEffect transition="in" filter="fade">
                                      <p:cBhvr>
                                        <p:cTn id="50"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Summary</a:t>
            </a:r>
            <a:endParaRPr lang="cs-CZ" dirty="0"/>
          </a:p>
        </p:txBody>
      </p:sp>
      <p:sp>
        <p:nvSpPr>
          <p:cNvPr id="3" name="Zástupný symbol pro obsah 2"/>
          <p:cNvSpPr>
            <a:spLocks noGrp="1"/>
          </p:cNvSpPr>
          <p:nvPr>
            <p:ph idx="1"/>
          </p:nvPr>
        </p:nvSpPr>
        <p:spPr/>
        <p:txBody>
          <a:bodyPr/>
          <a:lstStyle/>
          <a:p>
            <a:r>
              <a:rPr lang="en-US" b="1" dirty="0" smtClean="0"/>
              <a:t>Algorithms </a:t>
            </a:r>
          </a:p>
          <a:p>
            <a:pPr lvl="1"/>
            <a:endParaRPr lang="en-US" dirty="0" smtClean="0"/>
          </a:p>
          <a:p>
            <a:pPr lvl="1"/>
            <a:r>
              <a:rPr lang="en-US" dirty="0" smtClean="0"/>
              <a:t>different path sampling techniques</a:t>
            </a:r>
          </a:p>
          <a:p>
            <a:pPr lvl="1"/>
            <a:endParaRPr lang="en-US" dirty="0" smtClean="0"/>
          </a:p>
          <a:p>
            <a:pPr lvl="1"/>
            <a:r>
              <a:rPr lang="en-US" smtClean="0"/>
              <a:t>different path PDF</a:t>
            </a:r>
            <a:endParaRPr lang="en-US" dirty="0" smtClean="0"/>
          </a:p>
          <a:p>
            <a:pPr lvl="1"/>
            <a:endParaRPr lang="en-US" dirty="0" smtClean="0"/>
          </a:p>
        </p:txBody>
      </p:sp>
      <p:grpSp>
        <p:nvGrpSpPr>
          <p:cNvPr id="5" name="Skupina 26"/>
          <p:cNvGrpSpPr/>
          <p:nvPr/>
        </p:nvGrpSpPr>
        <p:grpSpPr>
          <a:xfrm>
            <a:off x="4139952" y="2924944"/>
            <a:ext cx="4310136" cy="3164282"/>
            <a:chOff x="2565071" y="2161455"/>
            <a:chExt cx="5885019" cy="4320479"/>
          </a:xfrm>
        </p:grpSpPr>
        <p:grpSp>
          <p:nvGrpSpPr>
            <p:cNvPr id="6" name="Skupina 4"/>
            <p:cNvGrpSpPr/>
            <p:nvPr/>
          </p:nvGrpSpPr>
          <p:grpSpPr>
            <a:xfrm>
              <a:off x="4561657" y="2161455"/>
              <a:ext cx="3888433" cy="4320479"/>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11" name="Volný tvar 10"/>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Volný tvar 11"/>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Volný tvar 12"/>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Volný tvar 13"/>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Volný tvar 14"/>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1" y="3549693"/>
              <a:ext cx="1199749"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8" name="Volný tvar 7"/>
            <p:cNvSpPr/>
            <p:nvPr/>
          </p:nvSpPr>
          <p:spPr>
            <a:xfrm>
              <a:off x="3623941" y="2795236"/>
              <a:ext cx="4454148" cy="293504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9" name="Volný tvar 8"/>
            <p:cNvSpPr/>
            <p:nvPr/>
          </p:nvSpPr>
          <p:spPr>
            <a:xfrm>
              <a:off x="3635897" y="2708919"/>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0" name="Volný tvar 9"/>
            <p:cNvSpPr/>
            <p:nvPr/>
          </p:nvSpPr>
          <p:spPr>
            <a:xfrm>
              <a:off x="3635896" y="2708919"/>
              <a:ext cx="2736304" cy="1656184"/>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17" name="Zástupný symbol pro číslo snímku 16"/>
          <p:cNvSpPr>
            <a:spLocks noGrp="1"/>
          </p:cNvSpPr>
          <p:nvPr>
            <p:ph type="sldNum" sz="quarter" idx="12"/>
          </p:nvPr>
        </p:nvSpPr>
        <p:spPr/>
        <p:txBody>
          <a:bodyPr/>
          <a:lstStyle/>
          <a:p>
            <a:pPr>
              <a:defRPr/>
            </a:pPr>
            <a:fld id="{81494967-73EE-4A75-A827-47B02327E019}" type="slidenum">
              <a:rPr lang="en-US" altLang="en-US" smtClean="0"/>
              <a:pPr>
                <a:defRPr/>
              </a:pPr>
              <a:t>32</a:t>
            </a:fld>
            <a:endParaRPr lang="en-US" altLang="en-US"/>
          </a:p>
        </p:txBody>
      </p:sp>
      <p:sp>
        <p:nvSpPr>
          <p:cNvPr id="20" name="Zástupný symbol pro zápatí 19"/>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smtClean="0"/>
              <a:t/>
            </a:r>
            <a:br>
              <a:rPr lang="en-US" dirty="0" smtClean="0"/>
            </a:br>
            <a:endParaRPr lang="en-US" dirty="0"/>
          </a:p>
        </p:txBody>
      </p:sp>
      <p:sp>
        <p:nvSpPr>
          <p:cNvPr id="6" name="Zástupný symbol pro text 5"/>
          <p:cNvSpPr>
            <a:spLocks noGrp="1"/>
          </p:cNvSpPr>
          <p:nvPr>
            <p:ph type="body" idx="1"/>
          </p:nvPr>
        </p:nvSpPr>
        <p:spPr>
          <a:xfrm>
            <a:off x="722313" y="2420888"/>
            <a:ext cx="7772400" cy="3888432"/>
          </a:xfrm>
        </p:spPr>
        <p:txBody>
          <a:bodyPr anchor="t" anchorCtr="0"/>
          <a:lstStyle/>
          <a:p>
            <a:pPr algn="ctr"/>
            <a:r>
              <a:rPr lang="en-US" sz="3600" b="1" dirty="0" smtClean="0">
                <a:solidFill>
                  <a:schemeClr val="tx2"/>
                </a:solidFill>
              </a:rPr>
              <a:t>Time for questions…</a:t>
            </a:r>
          </a:p>
          <a:p>
            <a:endParaRPr lang="en-US" sz="3600" dirty="0" smtClean="0">
              <a:solidFill>
                <a:schemeClr val="tx2"/>
              </a:solidFill>
            </a:endParaRPr>
          </a:p>
          <a:p>
            <a:endParaRPr lang="en-US" sz="3600" dirty="0" smtClean="0">
              <a:solidFill>
                <a:schemeClr val="tx2"/>
              </a:solidFill>
            </a:endParaRPr>
          </a:p>
          <a:p>
            <a:endParaRPr lang="en-US" sz="3600" dirty="0" smtClean="0">
              <a:solidFill>
                <a:schemeClr val="tx2"/>
              </a:solidFill>
            </a:endParaRPr>
          </a:p>
        </p:txBody>
      </p:sp>
      <p:sp>
        <p:nvSpPr>
          <p:cNvPr id="4" name="Zástupný symbol pro zápatí 3"/>
          <p:cNvSpPr txBox="1">
            <a:spLocks/>
          </p:cNvSpPr>
          <p:nvPr/>
        </p:nvSpPr>
        <p:spPr>
          <a:xfrm>
            <a:off x="467544" y="5517232"/>
            <a:ext cx="7920880" cy="720080"/>
          </a:xfrm>
          <a:prstGeom prst="rect">
            <a:avLst/>
          </a:prstGeom>
        </p:spPr>
        <p:txBody>
          <a:bodyPr/>
          <a:lstStyle/>
          <a:p>
            <a:pPr lvl="0" algn="ctr">
              <a:defRPr/>
            </a:pPr>
            <a:r>
              <a:rPr lang="en-US" altLang="en-US" dirty="0">
                <a:latin typeface="+mj-lt"/>
              </a:rPr>
              <a:t>Tutorial: Path Integral Methods for Light Transport Simulation</a:t>
            </a:r>
            <a:r>
              <a:rPr kumimoji="0" lang="en-US" altLang="en-US" sz="1800" i="0" u="none" strike="noStrike" kern="1200" cap="none" spc="0" normalizeH="0" baseline="0" noProof="0" dirty="0" smtClean="0">
                <a:ln>
                  <a:noFill/>
                </a:ln>
                <a:solidFill>
                  <a:schemeClr val="tx1"/>
                </a:solidFill>
                <a:effectLst/>
                <a:uLnTx/>
                <a:uFillTx/>
                <a:latin typeface="+mj-lt"/>
                <a:ea typeface="+mn-ea"/>
                <a:cs typeface="+mn-cs"/>
              </a:rPr>
              <a:t/>
            </a:r>
            <a:br>
              <a:rPr kumimoji="0" lang="en-US" altLang="en-US" sz="1800" i="0" u="none" strike="noStrike" kern="1200" cap="none" spc="0" normalizeH="0" baseline="0" noProof="0" dirty="0" smtClean="0">
                <a:ln>
                  <a:noFill/>
                </a:ln>
                <a:solidFill>
                  <a:schemeClr val="tx1"/>
                </a:solidFill>
                <a:effectLst/>
                <a:uLnTx/>
                <a:uFillTx/>
                <a:latin typeface="+mj-lt"/>
                <a:ea typeface="+mn-ea"/>
                <a:cs typeface="+mn-cs"/>
              </a:rPr>
            </a:br>
            <a:endParaRPr kumimoji="0" lang="en-US" altLang="en-US" sz="180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i="1" u="none" strike="noStrike" kern="1200" cap="none" spc="0" normalizeH="0" baseline="0" noProof="0" dirty="0" smtClean="0">
                <a:ln>
                  <a:noFill/>
                </a:ln>
                <a:solidFill>
                  <a:schemeClr val="tx1"/>
                </a:solidFill>
                <a:effectLst/>
                <a:uLnTx/>
                <a:uFillTx/>
                <a:latin typeface="+mj-lt"/>
                <a:ea typeface="+mn-ea"/>
                <a:cs typeface="+mn-cs"/>
              </a:rPr>
              <a:t>Jaroslav Křivánek</a:t>
            </a:r>
            <a:r>
              <a:rPr kumimoji="0" lang="en-US" altLang="en-US" sz="1800" i="0" u="none" strike="noStrike" kern="1200" cap="none" spc="0" normalizeH="0" noProof="0" dirty="0" smtClean="0">
                <a:ln>
                  <a:noFill/>
                </a:ln>
                <a:solidFill>
                  <a:schemeClr val="tx1"/>
                </a:solidFill>
                <a:effectLst/>
                <a:uLnTx/>
                <a:uFillTx/>
                <a:latin typeface="+mj-lt"/>
                <a:ea typeface="+mn-ea"/>
                <a:cs typeface="+mn-cs"/>
              </a:rPr>
              <a:t> – </a:t>
            </a:r>
            <a:r>
              <a:rPr lang="en-US" altLang="en-US" dirty="0" smtClean="0">
                <a:latin typeface="+mj-lt"/>
              </a:rPr>
              <a:t>P</a:t>
            </a:r>
            <a:r>
              <a:rPr kumimoji="0" lang="en-US" altLang="en-US" sz="1800" b="0" i="0" u="none" strike="noStrike" kern="1200" cap="none" spc="0" normalizeH="0" baseline="0" noProof="0" dirty="0" err="1" smtClean="0">
                <a:ln>
                  <a:noFill/>
                </a:ln>
                <a:solidFill>
                  <a:schemeClr val="tx1"/>
                </a:solidFill>
                <a:effectLst/>
                <a:uLnTx/>
                <a:uFillTx/>
                <a:latin typeface="+mj-lt"/>
                <a:ea typeface="+mn-ea"/>
                <a:cs typeface="+mn-cs"/>
              </a:rPr>
              <a:t>ath</a:t>
            </a:r>
            <a:r>
              <a:rPr kumimoji="0" lang="en-US" altLang="en-US" sz="1800" b="0" i="0" u="none" strike="noStrike" kern="1200" cap="none" spc="0" normalizeH="0" baseline="0" noProof="0" dirty="0" smtClean="0">
                <a:ln>
                  <a:noFill/>
                </a:ln>
                <a:solidFill>
                  <a:schemeClr val="tx1"/>
                </a:solidFill>
                <a:effectLst/>
                <a:uLnTx/>
                <a:uFillTx/>
                <a:latin typeface="+mj-lt"/>
                <a:ea typeface="+mn-ea"/>
                <a:cs typeface="+mn-cs"/>
              </a:rPr>
              <a:t> Integral Formulation of Light Transport</a:t>
            </a:r>
            <a:endParaRPr kumimoji="0" lang="en-US" altLang="en-US" sz="1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Light transport</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1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26" name="Volný tvar 25"/>
          <p:cNvSpPr/>
          <p:nvPr/>
        </p:nvSpPr>
        <p:spPr>
          <a:xfrm>
            <a:off x="3623940" y="2795238"/>
            <a:ext cx="4454148" cy="2935042"/>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7" name="Volný tvar 36"/>
          <p:cNvSpPr/>
          <p:nvPr/>
        </p:nvSpPr>
        <p:spPr>
          <a:xfrm>
            <a:off x="3635896" y="2708920"/>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8" name="Volný tvar 37"/>
          <p:cNvSpPr/>
          <p:nvPr/>
        </p:nvSpPr>
        <p:spPr>
          <a:xfrm>
            <a:off x="3635896" y="2708919"/>
            <a:ext cx="2736304" cy="1656185"/>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7" name="Content Placeholder 1"/>
          <p:cNvSpPr txBox="1">
            <a:spLocks/>
          </p:cNvSpPr>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Clr>
                <a:schemeClr val="accent1"/>
              </a:buClr>
              <a:buSzPct val="65000"/>
              <a:buFont typeface="Wingdings" pitchFamily="2" charset="2"/>
              <a:buChar char="n"/>
            </a:pPr>
            <a:r>
              <a:rPr lang="en-US" sz="2400" b="1" dirty="0" smtClean="0">
                <a:latin typeface="+mn-lt"/>
              </a:rPr>
              <a:t>Camera response</a:t>
            </a:r>
          </a:p>
          <a:p>
            <a:pPr marL="800100" lvl="1" indent="-342900" eaLnBrk="0" hangingPunct="0">
              <a:spcBef>
                <a:spcPct val="20000"/>
              </a:spcBef>
              <a:buClr>
                <a:schemeClr val="accent1"/>
              </a:buClr>
              <a:buSzPct val="65000"/>
              <a:buFont typeface="Wingdings" pitchFamily="2" charset="2"/>
              <a:buChar char="n"/>
            </a:pPr>
            <a:r>
              <a:rPr lang="en-US" sz="2400" dirty="0" smtClean="0">
                <a:latin typeface="+mn-lt"/>
              </a:rPr>
              <a:t>all paths hitting </a:t>
            </a:r>
            <a:br>
              <a:rPr lang="en-US" sz="2400" dirty="0" smtClean="0">
                <a:latin typeface="+mn-lt"/>
              </a:rPr>
            </a:br>
            <a:r>
              <a:rPr lang="en-US" sz="2400" dirty="0" smtClean="0">
                <a:latin typeface="+mn-lt"/>
              </a:rPr>
              <a:t>the sensor</a:t>
            </a:r>
            <a:endParaRPr lang="cs-CZ" sz="2400" dirty="0" smtClean="0">
              <a:latin typeface="+mn-lt"/>
            </a:endParaRPr>
          </a:p>
        </p:txBody>
      </p:sp>
      <p:sp>
        <p:nvSpPr>
          <p:cNvPr id="18" name="Zástupný symbol pro číslo snímku 17"/>
          <p:cNvSpPr>
            <a:spLocks noGrp="1"/>
          </p:cNvSpPr>
          <p:nvPr>
            <p:ph type="sldNum" sz="quarter" idx="12"/>
          </p:nvPr>
        </p:nvSpPr>
        <p:spPr/>
        <p:txBody>
          <a:bodyPr/>
          <a:lstStyle/>
          <a:p>
            <a:pPr>
              <a:defRPr/>
            </a:pPr>
            <a:fld id="{81494967-73EE-4A75-A827-47B02327E019}" type="slidenum">
              <a:rPr lang="en-US" altLang="en-US" smtClean="0"/>
              <a:pPr>
                <a:defRPr/>
              </a:pPr>
              <a:t>4</a:t>
            </a:fld>
            <a:endParaRPr lang="en-US" altLang="en-US"/>
          </a:p>
        </p:txBody>
      </p:sp>
      <p:sp>
        <p:nvSpPr>
          <p:cNvPr id="21" name="Zástupný symbol pro zápatí 20"/>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4"/>
          <p:cNvGraphicFramePr>
            <a:graphicFrameLocks noChangeAspect="1"/>
          </p:cNvGraphicFramePr>
          <p:nvPr/>
        </p:nvGraphicFramePr>
        <p:xfrm>
          <a:off x="788988" y="1189931"/>
          <a:ext cx="2798762" cy="582612"/>
        </p:xfrm>
        <a:graphic>
          <a:graphicData uri="http://schemas.openxmlformats.org/presentationml/2006/ole">
            <mc:AlternateContent xmlns:mc="http://schemas.openxmlformats.org/markup-compatibility/2006">
              <mc:Choice xmlns:v="urn:schemas-microsoft-com:vml" Requires="v">
                <p:oleObj spid="_x0000_s85002" name="Equation" r:id="rId4" imgW="1371600" imgH="291960" progId="Equation.3">
                  <p:embed/>
                </p:oleObj>
              </mc:Choice>
              <mc:Fallback>
                <p:oleObj name="Equation" r:id="rId4" imgW="1371600" imgH="29196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788988" y="1189931"/>
                        <a:ext cx="2798762" cy="582612"/>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miter lim="800000"/>
                            <a:headEnd/>
                            <a:tailEnd/>
                          </a14:hiddenLine>
                        </a:ext>
                      </a:extLst>
                    </p:spPr>
                  </p:pic>
                </p:oleObj>
              </mc:Fallback>
            </mc:AlternateContent>
          </a:graphicData>
        </a:graphic>
      </p:graphicFrame>
      <p:sp>
        <p:nvSpPr>
          <p:cNvPr id="2" name="Nadpis 1"/>
          <p:cNvSpPr>
            <a:spLocks noGrp="1"/>
          </p:cNvSpPr>
          <p:nvPr>
            <p:ph type="title"/>
          </p:nvPr>
        </p:nvSpPr>
        <p:spPr/>
        <p:txBody>
          <a:bodyPr/>
          <a:lstStyle/>
          <a:p>
            <a:r>
              <a:rPr lang="en-US" dirty="0" smtClean="0"/>
              <a:t>Path integral formulation</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6"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26" name="Volný tvar 25"/>
          <p:cNvSpPr/>
          <p:nvPr/>
        </p:nvSpPr>
        <p:spPr>
          <a:xfrm>
            <a:off x="3623940" y="2795238"/>
            <a:ext cx="4454148" cy="2935042"/>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7" name="Volný tvar 36"/>
          <p:cNvSpPr/>
          <p:nvPr/>
        </p:nvSpPr>
        <p:spPr>
          <a:xfrm>
            <a:off x="3635896" y="2708920"/>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8" name="Volný tvar 37"/>
          <p:cNvSpPr/>
          <p:nvPr/>
        </p:nvSpPr>
        <p:spPr>
          <a:xfrm>
            <a:off x="3635896" y="2708919"/>
            <a:ext cx="2736304" cy="1656185"/>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7" name="Obdélník 16"/>
          <p:cNvSpPr/>
          <p:nvPr/>
        </p:nvSpPr>
        <p:spPr>
          <a:xfrm>
            <a:off x="689220" y="1124744"/>
            <a:ext cx="3018684" cy="757982"/>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Přímá spojovací čára 18"/>
          <p:cNvCxnSpPr/>
          <p:nvPr/>
        </p:nvCxnSpPr>
        <p:spPr>
          <a:xfrm>
            <a:off x="761228" y="1738710"/>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rot="18481350">
            <a:off x="-302057" y="2032047"/>
            <a:ext cx="1875835" cy="646331"/>
          </a:xfrm>
          <a:prstGeom prst="rect">
            <a:avLst/>
          </a:prstGeom>
          <a:noFill/>
        </p:spPr>
        <p:txBody>
          <a:bodyPr wrap="none" rtlCol="0">
            <a:spAutoFit/>
          </a:bodyPr>
          <a:lstStyle/>
          <a:p>
            <a:pPr algn="ctr"/>
            <a:r>
              <a:rPr lang="en-US" dirty="0" smtClean="0">
                <a:solidFill>
                  <a:schemeClr val="accent1"/>
                </a:solidFill>
                <a:latin typeface="+mn-lt"/>
              </a:rPr>
              <a:t>camera resp.</a:t>
            </a:r>
          </a:p>
          <a:p>
            <a:r>
              <a:rPr lang="en-US" dirty="0" smtClean="0">
                <a:solidFill>
                  <a:schemeClr val="accent1"/>
                </a:solidFill>
                <a:latin typeface="+mn-lt"/>
              </a:rPr>
              <a:t>(</a:t>
            </a:r>
            <a:r>
              <a:rPr lang="en-US" i="1" dirty="0" smtClean="0">
                <a:solidFill>
                  <a:schemeClr val="accent1"/>
                </a:solidFill>
                <a:latin typeface="+mn-lt"/>
              </a:rPr>
              <a:t>j</a:t>
            </a:r>
            <a:r>
              <a:rPr lang="en-US" dirty="0" smtClean="0">
                <a:solidFill>
                  <a:schemeClr val="accent1"/>
                </a:solidFill>
                <a:latin typeface="+mn-lt"/>
              </a:rPr>
              <a:t>-</a:t>
            </a:r>
            <a:r>
              <a:rPr lang="en-US" dirty="0" err="1" smtClean="0">
                <a:solidFill>
                  <a:schemeClr val="accent1"/>
                </a:solidFill>
                <a:latin typeface="+mn-lt"/>
              </a:rPr>
              <a:t>th</a:t>
            </a:r>
            <a:r>
              <a:rPr lang="en-US" dirty="0" smtClean="0">
                <a:solidFill>
                  <a:schemeClr val="accent1"/>
                </a:solidFill>
                <a:latin typeface="+mn-lt"/>
              </a:rPr>
              <a:t> pixel value)</a:t>
            </a:r>
            <a:endParaRPr lang="cs-CZ" dirty="0" smtClean="0">
              <a:solidFill>
                <a:schemeClr val="accent1"/>
              </a:solidFill>
              <a:latin typeface="+mn-lt"/>
            </a:endParaRPr>
          </a:p>
        </p:txBody>
      </p:sp>
      <p:cxnSp>
        <p:nvCxnSpPr>
          <p:cNvPr id="21" name="Přímá spojovací čára 20"/>
          <p:cNvCxnSpPr/>
          <p:nvPr/>
        </p:nvCxnSpPr>
        <p:spPr>
          <a:xfrm>
            <a:off x="1496676" y="1810718"/>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Přímá spojovací čára 21"/>
          <p:cNvCxnSpPr/>
          <p:nvPr/>
        </p:nvCxnSpPr>
        <p:spPr>
          <a:xfrm>
            <a:off x="1913356" y="1738710"/>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TextovéPole 22"/>
          <p:cNvSpPr txBox="1"/>
          <p:nvPr/>
        </p:nvSpPr>
        <p:spPr>
          <a:xfrm rot="18481350">
            <a:off x="888495" y="2006393"/>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4" name="TextovéPole 23"/>
          <p:cNvSpPr txBox="1"/>
          <p:nvPr/>
        </p:nvSpPr>
        <p:spPr>
          <a:xfrm rot="18481350">
            <a:off x="1255993" y="2081769"/>
            <a:ext cx="1600117" cy="923330"/>
          </a:xfrm>
          <a:prstGeom prst="rect">
            <a:avLst/>
          </a:prstGeom>
          <a:noFill/>
        </p:spPr>
        <p:txBody>
          <a:bodyPr wrap="none" rtlCol="0">
            <a:spAutoFit/>
          </a:bodyPr>
          <a:lstStyle/>
          <a:p>
            <a:pPr algn="r"/>
            <a:r>
              <a:rPr lang="en-US" dirty="0" smtClean="0">
                <a:solidFill>
                  <a:schemeClr val="accent1"/>
                </a:solidFill>
                <a:latin typeface="+mn-lt"/>
              </a:rPr>
              <a:t>measurement</a:t>
            </a:r>
            <a:br>
              <a:rPr lang="en-US" dirty="0" smtClean="0">
                <a:solidFill>
                  <a:schemeClr val="accent1"/>
                </a:solidFill>
                <a:latin typeface="+mn-lt"/>
              </a:rPr>
            </a:b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sp>
        <p:nvSpPr>
          <p:cNvPr id="32" name="Zástupný symbol pro číslo snímku 31"/>
          <p:cNvSpPr>
            <a:spLocks noGrp="1"/>
          </p:cNvSpPr>
          <p:nvPr>
            <p:ph type="sldNum" sz="quarter" idx="12"/>
          </p:nvPr>
        </p:nvSpPr>
        <p:spPr/>
        <p:txBody>
          <a:bodyPr/>
          <a:lstStyle/>
          <a:p>
            <a:pPr>
              <a:defRPr/>
            </a:pPr>
            <a:fld id="{81494967-73EE-4A75-A827-47B02327E019}" type="slidenum">
              <a:rPr lang="en-US" altLang="en-US" smtClean="0"/>
              <a:pPr>
                <a:defRPr/>
              </a:pPr>
              <a:t>5</a:t>
            </a:fld>
            <a:endParaRPr lang="en-US" altLang="en-US"/>
          </a:p>
        </p:txBody>
      </p:sp>
      <p:sp>
        <p:nvSpPr>
          <p:cNvPr id="34" name="Obdélník 33"/>
          <p:cNvSpPr/>
          <p:nvPr/>
        </p:nvSpPr>
        <p:spPr>
          <a:xfrm>
            <a:off x="107504" y="5589240"/>
            <a:ext cx="4572000" cy="830997"/>
          </a:xfrm>
          <a:prstGeom prst="rect">
            <a:avLst/>
          </a:prstGeom>
        </p:spPr>
        <p:txBody>
          <a:bodyPr>
            <a:spAutoFit/>
          </a:bodyPr>
          <a:lstStyle/>
          <a:p>
            <a:r>
              <a:rPr lang="en-US" sz="2400" dirty="0" smtClean="0">
                <a:solidFill>
                  <a:schemeClr val="tx2"/>
                </a:solidFill>
                <a:latin typeface="+mj-lt"/>
              </a:rPr>
              <a:t>[</a:t>
            </a:r>
            <a:r>
              <a:rPr lang="en-US" sz="2400" dirty="0" err="1" smtClean="0">
                <a:solidFill>
                  <a:schemeClr val="tx2"/>
                </a:solidFill>
                <a:latin typeface="+mj-lt"/>
              </a:rPr>
              <a:t>Veach</a:t>
            </a:r>
            <a:r>
              <a:rPr lang="en-US" sz="2400" dirty="0" smtClean="0">
                <a:solidFill>
                  <a:schemeClr val="tx2"/>
                </a:solidFill>
                <a:latin typeface="+mj-lt"/>
              </a:rPr>
              <a:t> and </a:t>
            </a:r>
            <a:r>
              <a:rPr lang="en-US" sz="2400" dirty="0" err="1" smtClean="0">
                <a:solidFill>
                  <a:schemeClr val="tx2"/>
                </a:solidFill>
                <a:latin typeface="+mj-lt"/>
              </a:rPr>
              <a:t>Guibas</a:t>
            </a:r>
            <a:r>
              <a:rPr lang="en-US" sz="2400" dirty="0" smtClean="0">
                <a:solidFill>
                  <a:schemeClr val="tx2"/>
                </a:solidFill>
                <a:latin typeface="+mj-lt"/>
              </a:rPr>
              <a:t> 1995]</a:t>
            </a:r>
          </a:p>
          <a:p>
            <a:r>
              <a:rPr lang="en-US" sz="2400" dirty="0" smtClean="0">
                <a:solidFill>
                  <a:schemeClr val="tx2"/>
                </a:solidFill>
                <a:latin typeface="+mj-lt"/>
              </a:rPr>
              <a:t>[</a:t>
            </a:r>
            <a:r>
              <a:rPr lang="en-US" sz="2400" dirty="0" err="1" smtClean="0">
                <a:solidFill>
                  <a:schemeClr val="tx2"/>
                </a:solidFill>
                <a:latin typeface="+mj-lt"/>
              </a:rPr>
              <a:t>Veach</a:t>
            </a:r>
            <a:r>
              <a:rPr lang="en-US" sz="2400" dirty="0" smtClean="0">
                <a:solidFill>
                  <a:schemeClr val="tx2"/>
                </a:solidFill>
                <a:latin typeface="+mj-lt"/>
              </a:rPr>
              <a:t> 1997]</a:t>
            </a:r>
            <a:endParaRPr lang="en-US" sz="2400" dirty="0">
              <a:solidFill>
                <a:schemeClr val="tx2"/>
              </a:solidFill>
              <a:latin typeface="+mj-lt"/>
            </a:endParaRPr>
          </a:p>
        </p:txBody>
      </p:sp>
      <p:sp>
        <p:nvSpPr>
          <p:cNvPr id="36" name="Zástupný symbol pro zápatí 35"/>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Measurement contribution function</a:t>
            </a:r>
            <a:endParaRPr lang="en-US" dirty="0"/>
          </a:p>
        </p:txBody>
      </p:sp>
      <p:graphicFrame>
        <p:nvGraphicFramePr>
          <p:cNvPr id="47110" name="Object 6"/>
          <p:cNvGraphicFramePr>
            <a:graphicFrameLocks noChangeAspect="1"/>
          </p:cNvGraphicFramePr>
          <p:nvPr/>
        </p:nvGraphicFramePr>
        <p:xfrm>
          <a:off x="467544" y="4365104"/>
          <a:ext cx="1374775" cy="457200"/>
        </p:xfrm>
        <a:graphic>
          <a:graphicData uri="http://schemas.openxmlformats.org/presentationml/2006/ole">
            <mc:AlternateContent xmlns:mc="http://schemas.openxmlformats.org/markup-compatibility/2006">
              <mc:Choice xmlns:v="urn:schemas-microsoft-com:vml" Requires="v">
                <p:oleObj spid="_x0000_s47189" name="Rovnice" r:id="rId4" imgW="685800" imgH="228600" progId="Equation.3">
                  <p:embed/>
                </p:oleObj>
              </mc:Choice>
              <mc:Fallback>
                <p:oleObj name="Rovnice" r:id="rId4" imgW="685800" imgH="228600" progId="Equation.3">
                  <p:embed/>
                  <p:pic>
                    <p:nvPicPr>
                      <p:cNvPr id="0" name="Picture 6"/>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467544" y="4365104"/>
                        <a:ext cx="1374775" cy="4572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7111" name="Object 7"/>
          <p:cNvGraphicFramePr>
            <a:graphicFrameLocks noChangeAspect="1"/>
          </p:cNvGraphicFramePr>
          <p:nvPr/>
        </p:nvGraphicFramePr>
        <p:xfrm>
          <a:off x="7452320" y="4365104"/>
          <a:ext cx="1704975" cy="482600"/>
        </p:xfrm>
        <a:graphic>
          <a:graphicData uri="http://schemas.openxmlformats.org/presentationml/2006/ole">
            <mc:AlternateContent xmlns:mc="http://schemas.openxmlformats.org/markup-compatibility/2006">
              <mc:Choice xmlns:v="urn:schemas-microsoft-com:vml" Requires="v">
                <p:oleObj spid="_x0000_s47190" name="Equation" r:id="rId6" imgW="850680" imgH="241200" progId="Equation.3">
                  <p:embed/>
                </p:oleObj>
              </mc:Choice>
              <mc:Fallback>
                <p:oleObj name="Equation" r:id="rId6" imgW="850680" imgH="241200" progId="Equation.3">
                  <p:embed/>
                  <p:pic>
                    <p:nvPicPr>
                      <p:cNvPr id="0" name="Picture 7"/>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7452320" y="4365104"/>
                        <a:ext cx="1704975" cy="4826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47119" name="Object 15"/>
          <p:cNvGraphicFramePr>
            <a:graphicFrameLocks noChangeAspect="1"/>
          </p:cNvGraphicFramePr>
          <p:nvPr/>
        </p:nvGraphicFramePr>
        <p:xfrm>
          <a:off x="3419872" y="1125563"/>
          <a:ext cx="2411412" cy="503237"/>
        </p:xfrm>
        <a:graphic>
          <a:graphicData uri="http://schemas.openxmlformats.org/presentationml/2006/ole">
            <mc:AlternateContent xmlns:mc="http://schemas.openxmlformats.org/markup-compatibility/2006">
              <mc:Choice xmlns:v="urn:schemas-microsoft-com:vml" Requires="v">
                <p:oleObj spid="_x0000_s47191" name="Equation" r:id="rId8" imgW="1091880" imgH="228600" progId="Equation.3">
                  <p:embed/>
                </p:oleObj>
              </mc:Choice>
              <mc:Fallback>
                <p:oleObj name="Equation" r:id="rId8" imgW="1091880" imgH="228600" progId="Equation.3">
                  <p:embed/>
                  <p:pic>
                    <p:nvPicPr>
                      <p:cNvPr id="0" name="Picture 15"/>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3419872" y="1125563"/>
                        <a:ext cx="2411412" cy="50323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pSp>
        <p:nvGrpSpPr>
          <p:cNvPr id="47" name="Skupina 46"/>
          <p:cNvGrpSpPr/>
          <p:nvPr/>
        </p:nvGrpSpPr>
        <p:grpSpPr>
          <a:xfrm>
            <a:off x="1151620" y="1844824"/>
            <a:ext cx="6840760" cy="1080120"/>
            <a:chOff x="1475656" y="1844824"/>
            <a:chExt cx="6840760" cy="1080120"/>
          </a:xfrm>
        </p:grpSpPr>
        <p:sp>
          <p:nvSpPr>
            <p:cNvPr id="41" name="TextovéPole 40"/>
            <p:cNvSpPr txBox="1"/>
            <p:nvPr/>
          </p:nvSpPr>
          <p:spPr>
            <a:xfrm>
              <a:off x="5744878" y="2274741"/>
              <a:ext cx="2571538" cy="646331"/>
            </a:xfrm>
            <a:prstGeom prst="rect">
              <a:avLst/>
            </a:prstGeom>
            <a:noFill/>
          </p:spPr>
          <p:txBody>
            <a:bodyPr wrap="none" rtlCol="0">
              <a:spAutoFit/>
            </a:bodyPr>
            <a:lstStyle/>
            <a:p>
              <a:pPr algn="ctr"/>
              <a:r>
                <a:rPr lang="en-US" dirty="0" smtClean="0">
                  <a:solidFill>
                    <a:schemeClr val="accent2"/>
                  </a:solidFill>
                  <a:latin typeface="+mn-lt"/>
                </a:rPr>
                <a:t>sensor sensitivity</a:t>
              </a:r>
              <a:br>
                <a:rPr lang="en-US" dirty="0" smtClean="0">
                  <a:solidFill>
                    <a:schemeClr val="accent2"/>
                  </a:solidFill>
                  <a:latin typeface="+mn-lt"/>
                </a:rPr>
              </a:br>
              <a:r>
                <a:rPr lang="en-US" dirty="0" smtClean="0">
                  <a:solidFill>
                    <a:schemeClr val="accent2"/>
                  </a:solidFill>
                  <a:latin typeface="+mn-lt"/>
                </a:rPr>
                <a:t>(“emitted importance”)</a:t>
              </a:r>
            </a:p>
          </p:txBody>
        </p:sp>
        <p:sp>
          <p:nvSpPr>
            <p:cNvPr id="75" name="TextovéPole 74"/>
            <p:cNvSpPr txBox="1"/>
            <p:nvPr/>
          </p:nvSpPr>
          <p:spPr>
            <a:xfrm>
              <a:off x="4447690" y="2278613"/>
              <a:ext cx="1348446" cy="646331"/>
            </a:xfrm>
            <a:prstGeom prst="rect">
              <a:avLst/>
            </a:prstGeom>
            <a:noFill/>
          </p:spPr>
          <p:txBody>
            <a:bodyPr wrap="none" rtlCol="0">
              <a:spAutoFit/>
            </a:bodyPr>
            <a:lstStyle/>
            <a:p>
              <a:pPr algn="ctr"/>
              <a:r>
                <a:rPr lang="en-US" dirty="0" smtClean="0">
                  <a:solidFill>
                    <a:schemeClr val="accent1"/>
                  </a:solidFill>
                  <a:latin typeface="+mn-lt"/>
                </a:rPr>
                <a:t>path</a:t>
              </a:r>
            </a:p>
            <a:p>
              <a:pPr algn="ctr"/>
              <a:r>
                <a:rPr lang="en-US" dirty="0" smtClean="0">
                  <a:solidFill>
                    <a:schemeClr val="accent1"/>
                  </a:solidFill>
                  <a:latin typeface="+mn-lt"/>
                </a:rPr>
                <a:t>throughput</a:t>
              </a:r>
            </a:p>
          </p:txBody>
        </p:sp>
        <p:graphicFrame>
          <p:nvGraphicFramePr>
            <p:cNvPr id="47117" name="Object 13"/>
            <p:cNvGraphicFramePr>
              <a:graphicFrameLocks noChangeAspect="1"/>
            </p:cNvGraphicFramePr>
            <p:nvPr/>
          </p:nvGraphicFramePr>
          <p:xfrm>
            <a:off x="1516063" y="1847487"/>
            <a:ext cx="6111875" cy="558800"/>
          </p:xfrm>
          <a:graphic>
            <a:graphicData uri="http://schemas.openxmlformats.org/presentationml/2006/ole">
              <mc:AlternateContent xmlns:mc="http://schemas.openxmlformats.org/markup-compatibility/2006">
                <mc:Choice xmlns:v="urn:schemas-microsoft-com:vml" Requires="v">
                  <p:oleObj spid="_x0000_s47192" name="Equation" r:id="rId10" imgW="2768400" imgH="253800" progId="Equation.3">
                    <p:embed/>
                  </p:oleObj>
                </mc:Choice>
                <mc:Fallback>
                  <p:oleObj name="Equation" r:id="rId10" imgW="2768400" imgH="253800" progId="Equation.3">
                    <p:embed/>
                    <p:pic>
                      <p:nvPicPr>
                        <p:cNvPr id="0" name="Picture 13"/>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1516063" y="1847487"/>
                          <a:ext cx="6111875" cy="5588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74" name="Přímá spojovací čára 73"/>
            <p:cNvCxnSpPr/>
            <p:nvPr/>
          </p:nvCxnSpPr>
          <p:spPr>
            <a:xfrm>
              <a:off x="4819828" y="2319622"/>
              <a:ext cx="64807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0" name="Přímá spojovací čára 79"/>
            <p:cNvCxnSpPr/>
            <p:nvPr/>
          </p:nvCxnSpPr>
          <p:spPr>
            <a:xfrm flipH="1">
              <a:off x="3131840" y="2319622"/>
              <a:ext cx="136815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Přímá spojovací čára 81"/>
            <p:cNvCxnSpPr/>
            <p:nvPr/>
          </p:nvCxnSpPr>
          <p:spPr>
            <a:xfrm flipH="1">
              <a:off x="5796136" y="2319622"/>
              <a:ext cx="18002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TextovéPole 38"/>
            <p:cNvSpPr txBox="1"/>
            <p:nvPr/>
          </p:nvSpPr>
          <p:spPr>
            <a:xfrm>
              <a:off x="2987824" y="2276931"/>
              <a:ext cx="1066318" cy="646331"/>
            </a:xfrm>
            <a:prstGeom prst="rect">
              <a:avLst/>
            </a:prstGeom>
            <a:noFill/>
          </p:spPr>
          <p:txBody>
            <a:bodyPr wrap="none" rtlCol="0">
              <a:spAutoFit/>
            </a:bodyPr>
            <a:lstStyle/>
            <a:p>
              <a:pPr algn="ctr"/>
              <a:r>
                <a:rPr lang="en-US" dirty="0" smtClean="0">
                  <a:solidFill>
                    <a:schemeClr val="accent2"/>
                  </a:solidFill>
                  <a:latin typeface="+mn-lt"/>
                </a:rPr>
                <a:t>emitted</a:t>
              </a:r>
            </a:p>
            <a:p>
              <a:pPr algn="ctr"/>
              <a:r>
                <a:rPr lang="en-US" dirty="0" smtClean="0">
                  <a:solidFill>
                    <a:schemeClr val="accent2"/>
                  </a:solidFill>
                  <a:latin typeface="+mn-lt"/>
                </a:rPr>
                <a:t>radiance</a:t>
              </a:r>
            </a:p>
          </p:txBody>
        </p:sp>
        <p:sp>
          <p:nvSpPr>
            <p:cNvPr id="46" name="Obdélník 45"/>
            <p:cNvSpPr/>
            <p:nvPr/>
          </p:nvSpPr>
          <p:spPr>
            <a:xfrm>
              <a:off x="1475656" y="1844824"/>
              <a:ext cx="6768752" cy="1080120"/>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Zástupný symbol pro číslo snímku 43"/>
          <p:cNvSpPr>
            <a:spLocks noGrp="1"/>
          </p:cNvSpPr>
          <p:nvPr>
            <p:ph type="sldNum" sz="quarter" idx="12"/>
          </p:nvPr>
        </p:nvSpPr>
        <p:spPr/>
        <p:txBody>
          <a:bodyPr/>
          <a:lstStyle/>
          <a:p>
            <a:pPr>
              <a:defRPr/>
            </a:pPr>
            <a:fld id="{81494967-73EE-4A75-A827-47B02327E019}" type="slidenum">
              <a:rPr lang="en-US" altLang="en-US" smtClean="0"/>
              <a:pPr>
                <a:defRPr/>
              </a:pPr>
              <a:t>6</a:t>
            </a:fld>
            <a:endParaRPr lang="en-US" altLang="en-US"/>
          </a:p>
        </p:txBody>
      </p:sp>
      <p:graphicFrame>
        <p:nvGraphicFramePr>
          <p:cNvPr id="45" name="Object 13"/>
          <p:cNvGraphicFramePr>
            <a:graphicFrameLocks noChangeAspect="1"/>
          </p:cNvGraphicFramePr>
          <p:nvPr/>
        </p:nvGraphicFramePr>
        <p:xfrm>
          <a:off x="1266825" y="3500438"/>
          <a:ext cx="6675438" cy="503237"/>
        </p:xfrm>
        <a:graphic>
          <a:graphicData uri="http://schemas.openxmlformats.org/presentationml/2006/ole">
            <mc:AlternateContent xmlns:mc="http://schemas.openxmlformats.org/markup-compatibility/2006">
              <mc:Choice xmlns:v="urn:schemas-microsoft-com:vml" Requires="v">
                <p:oleObj spid="_x0000_s47193" name="Rovnice" r:id="rId12" imgW="3022560" imgH="228600" progId="Equation.3">
                  <p:embed/>
                </p:oleObj>
              </mc:Choice>
              <mc:Fallback>
                <p:oleObj name="Rovnice" r:id="rId12" imgW="3022560" imgH="228600" progId="Equation.3">
                  <p:embed/>
                  <p:pic>
                    <p:nvPicPr>
                      <p:cNvPr id="0" name="Picture 17"/>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1266825" y="3500438"/>
                        <a:ext cx="6675438" cy="50323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56" name="Přímá spojovací čára 55"/>
          <p:cNvCxnSpPr/>
          <p:nvPr/>
        </p:nvCxnSpPr>
        <p:spPr>
          <a:xfrm flipH="1">
            <a:off x="3707904" y="4005064"/>
            <a:ext cx="504056" cy="194421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Přímá spojovací čára 56"/>
          <p:cNvCxnSpPr/>
          <p:nvPr/>
        </p:nvCxnSpPr>
        <p:spPr>
          <a:xfrm>
            <a:off x="5436096" y="4005064"/>
            <a:ext cx="504056" cy="194421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3" name="Skupina 62"/>
          <p:cNvGrpSpPr/>
          <p:nvPr/>
        </p:nvGrpSpPr>
        <p:grpSpPr>
          <a:xfrm>
            <a:off x="6042556" y="3933056"/>
            <a:ext cx="1904036" cy="1715279"/>
            <a:chOff x="6042556" y="3933056"/>
            <a:chExt cx="1904036" cy="1715279"/>
          </a:xfrm>
        </p:grpSpPr>
        <p:cxnSp>
          <p:nvCxnSpPr>
            <p:cNvPr id="64" name="Přímá spojovací čára 63"/>
            <p:cNvCxnSpPr>
              <a:stCxn id="65" idx="1"/>
              <a:endCxn id="66" idx="1"/>
            </p:cNvCxnSpPr>
            <p:nvPr/>
          </p:nvCxnSpPr>
          <p:spPr>
            <a:xfrm flipH="1">
              <a:off x="6972822" y="4070226"/>
              <a:ext cx="155462" cy="146056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5" name="Pravá složená závorka 64"/>
            <p:cNvSpPr/>
            <p:nvPr/>
          </p:nvSpPr>
          <p:spPr>
            <a:xfrm rot="16200000" flipH="1">
              <a:off x="7059699" y="3245557"/>
              <a:ext cx="137169" cy="1512168"/>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Pravá složená závorka 65"/>
            <p:cNvSpPr/>
            <p:nvPr/>
          </p:nvSpPr>
          <p:spPr>
            <a:xfrm rot="14941878">
              <a:off x="6933790" y="4635534"/>
              <a:ext cx="121567" cy="190403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Skupina 66"/>
          <p:cNvGrpSpPr/>
          <p:nvPr/>
        </p:nvGrpSpPr>
        <p:grpSpPr>
          <a:xfrm>
            <a:off x="1647492" y="3933056"/>
            <a:ext cx="1990894" cy="1764055"/>
            <a:chOff x="1647492" y="3933056"/>
            <a:chExt cx="1990894" cy="1764055"/>
          </a:xfrm>
        </p:grpSpPr>
        <p:cxnSp>
          <p:nvCxnSpPr>
            <p:cNvPr id="68" name="Přímá spojovací čára 67"/>
            <p:cNvCxnSpPr>
              <a:stCxn id="69" idx="1"/>
              <a:endCxn id="70" idx="1"/>
            </p:cNvCxnSpPr>
            <p:nvPr/>
          </p:nvCxnSpPr>
          <p:spPr>
            <a:xfrm flipH="1">
              <a:off x="2659586" y="4070226"/>
              <a:ext cx="254742" cy="150764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9" name="Pravá složená závorka 68"/>
            <p:cNvSpPr/>
            <p:nvPr/>
          </p:nvSpPr>
          <p:spPr>
            <a:xfrm rot="16200000" flipH="1">
              <a:off x="2845743" y="3355058"/>
              <a:ext cx="137169" cy="129316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Pravá složená závorka 69"/>
            <p:cNvSpPr/>
            <p:nvPr/>
          </p:nvSpPr>
          <p:spPr>
            <a:xfrm rot="17153731">
              <a:off x="2582155" y="4640881"/>
              <a:ext cx="121567" cy="1990894"/>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 name="Skupina 70"/>
          <p:cNvGrpSpPr/>
          <p:nvPr/>
        </p:nvGrpSpPr>
        <p:grpSpPr>
          <a:xfrm>
            <a:off x="914428" y="4811988"/>
            <a:ext cx="7561776" cy="1728959"/>
            <a:chOff x="914428" y="4956004"/>
            <a:chExt cx="7561776" cy="1728959"/>
          </a:xfrm>
        </p:grpSpPr>
        <p:sp>
          <p:nvSpPr>
            <p:cNvPr id="72" name="Sun 11"/>
            <p:cNvSpPr/>
            <p:nvPr/>
          </p:nvSpPr>
          <p:spPr>
            <a:xfrm rot="1134788">
              <a:off x="914428" y="4956004"/>
              <a:ext cx="642942" cy="642942"/>
            </a:xfrm>
            <a:prstGeom prst="sun">
              <a:avLst/>
            </a:prstGeom>
            <a:solidFill>
              <a:srgbClr val="FFC000"/>
            </a:solidFill>
            <a:ln w="3175">
              <a:solidFill>
                <a:srgbClr val="000000">
                  <a:alpha val="23922"/>
                </a:srgbClr>
              </a:solidFill>
            </a:ln>
            <a:effectLst>
              <a:outerShdw blurRad="63500" sx="102000" sy="102000" algn="ctr" rotWithShape="0">
                <a:prstClr val="black">
                  <a:alpha val="40000"/>
                </a:prstClr>
              </a:outerShdw>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grpSp>
          <p:nvGrpSpPr>
            <p:cNvPr id="73" name="Group 15"/>
            <p:cNvGrpSpPr/>
            <p:nvPr/>
          </p:nvGrpSpPr>
          <p:grpSpPr>
            <a:xfrm rot="6483402">
              <a:off x="8121880" y="5014669"/>
              <a:ext cx="410270" cy="298378"/>
              <a:chOff x="3192789" y="1005143"/>
              <a:chExt cx="785815" cy="571503"/>
            </a:xfrm>
          </p:grpSpPr>
          <p:sp>
            <p:nvSpPr>
              <p:cNvPr id="91" name="Isosceles Triangle 16"/>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92" name="Rectangle 17"/>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cxnSp>
          <p:nvCxnSpPr>
            <p:cNvPr id="76" name="Straight Arrow Connector 9"/>
            <p:cNvCxnSpPr>
              <a:stCxn id="79" idx="3"/>
              <a:endCxn id="84" idx="7"/>
            </p:cNvCxnSpPr>
            <p:nvPr/>
          </p:nvCxnSpPr>
          <p:spPr>
            <a:xfrm flipH="1">
              <a:off x="6066644" y="5446198"/>
              <a:ext cx="1893609" cy="712784"/>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77" name="Straight Arrow Connector 13"/>
            <p:cNvCxnSpPr>
              <a:stCxn id="81" idx="1"/>
              <a:endCxn id="78" idx="5"/>
            </p:cNvCxnSpPr>
            <p:nvPr/>
          </p:nvCxnSpPr>
          <p:spPr>
            <a:xfrm flipH="1" flipV="1">
              <a:off x="1589996" y="5578509"/>
              <a:ext cx="2034508" cy="580473"/>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78" name="Oval 14"/>
            <p:cNvSpPr/>
            <p:nvPr/>
          </p:nvSpPr>
          <p:spPr>
            <a:xfrm>
              <a:off x="1478858" y="5467373"/>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79" name="Oval 10"/>
            <p:cNvSpPr/>
            <p:nvPr/>
          </p:nvSpPr>
          <p:spPr>
            <a:xfrm>
              <a:off x="7941185" y="5335062"/>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81" name="Oval 19"/>
            <p:cNvSpPr/>
            <p:nvPr/>
          </p:nvSpPr>
          <p:spPr>
            <a:xfrm>
              <a:off x="360543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83" name="Straight Arrow Connector 12"/>
            <p:cNvCxnSpPr>
              <a:endCxn id="81" idx="6"/>
            </p:cNvCxnSpPr>
            <p:nvPr/>
          </p:nvCxnSpPr>
          <p:spPr>
            <a:xfrm flipH="1">
              <a:off x="3735642" y="6205016"/>
              <a:ext cx="404310"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84" name="Oval 18"/>
            <p:cNvSpPr/>
            <p:nvPr/>
          </p:nvSpPr>
          <p:spPr>
            <a:xfrm>
              <a:off x="595550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85" name="Object 2"/>
            <p:cNvGraphicFramePr>
              <a:graphicFrameLocks noChangeAspect="1"/>
            </p:cNvGraphicFramePr>
            <p:nvPr/>
          </p:nvGraphicFramePr>
          <p:xfrm>
            <a:off x="1284685" y="5467770"/>
            <a:ext cx="411162" cy="568325"/>
          </p:xfrm>
          <a:graphic>
            <a:graphicData uri="http://schemas.openxmlformats.org/presentationml/2006/ole">
              <mc:AlternateContent xmlns:mc="http://schemas.openxmlformats.org/markup-compatibility/2006">
                <mc:Choice xmlns:v="urn:schemas-microsoft-com:vml" Requires="v">
                  <p:oleObj spid="_x0000_s47194" name="Rovnice" r:id="rId14" imgW="164880" imgH="228600" progId="Equation.3">
                    <p:embed/>
                  </p:oleObj>
                </mc:Choice>
                <mc:Fallback>
                  <p:oleObj name="Rovnice" r:id="rId14" imgW="164880" imgH="228600" progId="Equation.3">
                    <p:embed/>
                    <p:pic>
                      <p:nvPicPr>
                        <p:cNvPr id="0" name="Picture 18"/>
                        <p:cNvPicPr>
                          <a:picLocks noChangeAspect="1" noChangeArrowheads="1"/>
                        </p:cNvPicPr>
                        <p:nvPr/>
                      </p:nvPicPr>
                      <p:blipFill>
                        <a:blip r:embed="rId15">
                          <a:lum bright="20000"/>
                          <a:extLst>
                            <a:ext uri="{28A0092B-C50C-407E-A947-70E740481C1C}">
                              <a14:useLocalDpi xmlns:a14="http://schemas.microsoft.com/office/drawing/2010/main" val="0"/>
                            </a:ext>
                          </a:extLst>
                        </a:blip>
                        <a:srcRect/>
                        <a:stretch>
                          <a:fillRect/>
                        </a:stretch>
                      </p:blipFill>
                      <p:spPr bwMode="auto">
                        <a:xfrm>
                          <a:off x="1284685" y="5467770"/>
                          <a:ext cx="41116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86" name="Object 3"/>
            <p:cNvGraphicFramePr>
              <a:graphicFrameLocks noChangeAspect="1"/>
            </p:cNvGraphicFramePr>
            <p:nvPr/>
          </p:nvGraphicFramePr>
          <p:xfrm>
            <a:off x="3419872" y="6132785"/>
            <a:ext cx="381000" cy="536575"/>
          </p:xfrm>
          <a:graphic>
            <a:graphicData uri="http://schemas.openxmlformats.org/presentationml/2006/ole">
              <mc:AlternateContent xmlns:mc="http://schemas.openxmlformats.org/markup-compatibility/2006">
                <mc:Choice xmlns:v="urn:schemas-microsoft-com:vml" Requires="v">
                  <p:oleObj spid="_x0000_s47195" name="Rovnice" r:id="rId16" imgW="152280" imgH="215640" progId="Equation.3">
                    <p:embed/>
                  </p:oleObj>
                </mc:Choice>
                <mc:Fallback>
                  <p:oleObj name="Rovnice" r:id="rId16" imgW="152280" imgH="215640" progId="Equation.3">
                    <p:embed/>
                    <p:pic>
                      <p:nvPicPr>
                        <p:cNvPr id="0" name="Picture 19"/>
                        <p:cNvPicPr>
                          <a:picLocks noChangeAspect="1" noChangeArrowheads="1"/>
                        </p:cNvPicPr>
                        <p:nvPr/>
                      </p:nvPicPr>
                      <p:blipFill>
                        <a:blip r:embed="rId17">
                          <a:lum bright="20000"/>
                          <a:extLst>
                            <a:ext uri="{28A0092B-C50C-407E-A947-70E740481C1C}">
                              <a14:useLocalDpi xmlns:a14="http://schemas.microsoft.com/office/drawing/2010/main" val="0"/>
                            </a:ext>
                          </a:extLst>
                        </a:blip>
                        <a:srcRect/>
                        <a:stretch>
                          <a:fillRect/>
                        </a:stretch>
                      </p:blipFill>
                      <p:spPr bwMode="auto">
                        <a:xfrm>
                          <a:off x="3419872" y="6132785"/>
                          <a:ext cx="381000" cy="5365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87" name="Object 4"/>
            <p:cNvGraphicFramePr>
              <a:graphicFrameLocks noChangeAspect="1"/>
            </p:cNvGraphicFramePr>
            <p:nvPr/>
          </p:nvGraphicFramePr>
          <p:xfrm>
            <a:off x="5691188" y="6116638"/>
            <a:ext cx="631825" cy="568325"/>
          </p:xfrm>
          <a:graphic>
            <a:graphicData uri="http://schemas.openxmlformats.org/presentationml/2006/ole">
              <mc:AlternateContent xmlns:mc="http://schemas.openxmlformats.org/markup-compatibility/2006">
                <mc:Choice xmlns:v="urn:schemas-microsoft-com:vml" Requires="v">
                  <p:oleObj spid="_x0000_s47196" name="Equation" r:id="rId18" imgW="253800" imgH="228600" progId="Equation.3">
                    <p:embed/>
                  </p:oleObj>
                </mc:Choice>
                <mc:Fallback>
                  <p:oleObj name="Equation" r:id="rId18" imgW="253800" imgH="228600" progId="Equation.3">
                    <p:embed/>
                    <p:pic>
                      <p:nvPicPr>
                        <p:cNvPr id="0" name="Picture 20"/>
                        <p:cNvPicPr>
                          <a:picLocks noChangeAspect="1" noChangeArrowheads="1"/>
                        </p:cNvPicPr>
                        <p:nvPr/>
                      </p:nvPicPr>
                      <p:blipFill>
                        <a:blip r:embed="rId19">
                          <a:lum bright="20000"/>
                          <a:extLst>
                            <a:ext uri="{28A0092B-C50C-407E-A947-70E740481C1C}">
                              <a14:useLocalDpi xmlns:a14="http://schemas.microsoft.com/office/drawing/2010/main" val="0"/>
                            </a:ext>
                          </a:extLst>
                        </a:blip>
                        <a:srcRect/>
                        <a:stretch>
                          <a:fillRect/>
                        </a:stretch>
                      </p:blipFill>
                      <p:spPr bwMode="auto">
                        <a:xfrm>
                          <a:off x="5691188" y="6116638"/>
                          <a:ext cx="631825"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88" name="Object 5"/>
            <p:cNvGraphicFramePr>
              <a:graphicFrameLocks noChangeAspect="1"/>
            </p:cNvGraphicFramePr>
            <p:nvPr/>
          </p:nvGraphicFramePr>
          <p:xfrm>
            <a:off x="7866063" y="5389563"/>
            <a:ext cx="442912" cy="568325"/>
          </p:xfrm>
          <a:graphic>
            <a:graphicData uri="http://schemas.openxmlformats.org/presentationml/2006/ole">
              <mc:AlternateContent xmlns:mc="http://schemas.openxmlformats.org/markup-compatibility/2006">
                <mc:Choice xmlns:v="urn:schemas-microsoft-com:vml" Requires="v">
                  <p:oleObj spid="_x0000_s47197" name="Equation" r:id="rId20" imgW="177480" imgH="228600" progId="Equation.3">
                    <p:embed/>
                  </p:oleObj>
                </mc:Choice>
                <mc:Fallback>
                  <p:oleObj name="Equation" r:id="rId20" imgW="177480" imgH="228600" progId="Equation.3">
                    <p:embed/>
                    <p:pic>
                      <p:nvPicPr>
                        <p:cNvPr id="0" name="Picture 21"/>
                        <p:cNvPicPr>
                          <a:picLocks noChangeAspect="1" noChangeArrowheads="1"/>
                        </p:cNvPicPr>
                        <p:nvPr/>
                      </p:nvPicPr>
                      <p:blipFill>
                        <a:blip r:embed="rId21">
                          <a:lum bright="20000"/>
                          <a:extLst>
                            <a:ext uri="{28A0092B-C50C-407E-A947-70E740481C1C}">
                              <a14:useLocalDpi xmlns:a14="http://schemas.microsoft.com/office/drawing/2010/main" val="0"/>
                            </a:ext>
                          </a:extLst>
                        </a:blip>
                        <a:srcRect/>
                        <a:stretch>
                          <a:fillRect/>
                        </a:stretch>
                      </p:blipFill>
                      <p:spPr bwMode="auto">
                        <a:xfrm>
                          <a:off x="7866063" y="5389563"/>
                          <a:ext cx="442912" cy="56832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89" name="Straight Arrow Connector 12"/>
            <p:cNvCxnSpPr/>
            <p:nvPr/>
          </p:nvCxnSpPr>
          <p:spPr>
            <a:xfrm flipH="1">
              <a:off x="4283968" y="6207131"/>
              <a:ext cx="1152128" cy="0"/>
            </a:xfrm>
            <a:prstGeom prst="straightConnector1">
              <a:avLst/>
            </a:prstGeom>
            <a:ln w="38100">
              <a:solidFill>
                <a:schemeClr val="tx1">
                  <a:lumMod val="65000"/>
                  <a:lumOff val="35000"/>
                </a:schemeClr>
              </a:solidFill>
              <a:prstDash val="sysDot"/>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90" name="Straight Arrow Connector 12"/>
            <p:cNvCxnSpPr/>
            <p:nvPr/>
          </p:nvCxnSpPr>
          <p:spPr>
            <a:xfrm flipH="1">
              <a:off x="5580112" y="6206865"/>
              <a:ext cx="359388"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sp>
        <p:nvSpPr>
          <p:cNvPr id="3" name="Zástupný symbol pro zápatí 2"/>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fade">
                                      <p:cBhvr>
                                        <p:cTn id="7" dur="500"/>
                                        <p:tgtEl>
                                          <p:spTgt spid="47110"/>
                                        </p:tgtEl>
                                      </p:cBhvr>
                                    </p:animEffect>
                                  </p:childTnLst>
                                </p:cTn>
                              </p:par>
                              <p:par>
                                <p:cTn id="8" presetID="10" presetClass="entr" presetSubtype="0" fill="hold" nodeType="withEffect">
                                  <p:stCondLst>
                                    <p:cond delay="0"/>
                                  </p:stCondLst>
                                  <p:childTnLst>
                                    <p:set>
                                      <p:cBhvr>
                                        <p:cTn id="9" dur="1" fill="hold">
                                          <p:stCondLst>
                                            <p:cond delay="0"/>
                                          </p:stCondLst>
                                        </p:cTn>
                                        <p:tgtEl>
                                          <p:spTgt spid="47111"/>
                                        </p:tgtEl>
                                        <p:attrNameLst>
                                          <p:attrName>style.visibility</p:attrName>
                                        </p:attrNameLst>
                                      </p:cBhvr>
                                      <p:to>
                                        <p:strVal val="visible"/>
                                      </p:to>
                                    </p:set>
                                    <p:animEffect transition="in" filter="fade">
                                      <p:cBhvr>
                                        <p:cTn id="10" dur="500"/>
                                        <p:tgtEl>
                                          <p:spTgt spid="47111"/>
                                        </p:tgtEl>
                                      </p:cBhvr>
                                    </p:animEffect>
                                  </p:childTnLst>
                                </p:cTn>
                              </p:par>
                              <p:par>
                                <p:cTn id="11" presetID="10"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500"/>
                                        <p:tgtEl>
                                          <p:spTgt spid="56"/>
                                        </p:tgtEl>
                                      </p:cBhvr>
                                    </p:animEffect>
                                  </p:childTnLst>
                                </p:cTn>
                              </p:par>
                              <p:par>
                                <p:cTn id="24" presetID="10" presetClass="entr" presetSubtype="0" fill="hold"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par>
                                <p:cTn id="32" presetID="10" presetClass="entr" presetSubtype="0"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fade">
                                      <p:cBhvr>
                                        <p:cTn id="3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Geometry term</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5" name="Skupina 4"/>
          <p:cNvGrpSpPr/>
          <p:nvPr/>
        </p:nvGrpSpPr>
        <p:grpSpPr>
          <a:xfrm>
            <a:off x="4561656" y="2354175"/>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Elipsa 46"/>
          <p:cNvSpPr/>
          <p:nvPr/>
        </p:nvSpPr>
        <p:spPr>
          <a:xfrm>
            <a:off x="5998211" y="5900305"/>
            <a:ext cx="196968" cy="62529"/>
          </a:xfrm>
          <a:prstGeom prst="ellipse">
            <a:avLst/>
          </a:prstGeom>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 name="Elipsa 47"/>
          <p:cNvSpPr/>
          <p:nvPr/>
        </p:nvSpPr>
        <p:spPr>
          <a:xfrm rot="16200000">
            <a:off x="7973343" y="4234225"/>
            <a:ext cx="196968" cy="6252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Straight Arrow Connector 13"/>
          <p:cNvCxnSpPr/>
          <p:nvPr/>
        </p:nvCxnSpPr>
        <p:spPr>
          <a:xfrm flipH="1">
            <a:off x="6098540" y="4303543"/>
            <a:ext cx="1948180" cy="1627508"/>
          </a:xfrm>
          <a:prstGeom prst="straightConnector1">
            <a:avLst/>
          </a:prstGeom>
          <a:ln w="12700">
            <a:solidFill>
              <a:schemeClr val="accent2"/>
            </a:solidFill>
            <a:headEnd type="triangl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Arrow Connector 13"/>
          <p:cNvCxnSpPr/>
          <p:nvPr/>
        </p:nvCxnSpPr>
        <p:spPr>
          <a:xfrm>
            <a:off x="7431246" y="4257972"/>
            <a:ext cx="637465" cy="0"/>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51" name="Object 3"/>
          <p:cNvGraphicFramePr>
            <a:graphicFrameLocks noChangeAspect="1"/>
          </p:cNvGraphicFramePr>
          <p:nvPr/>
        </p:nvGraphicFramePr>
        <p:xfrm>
          <a:off x="6192277" y="5842807"/>
          <a:ext cx="280988" cy="307975"/>
        </p:xfrm>
        <a:graphic>
          <a:graphicData uri="http://schemas.openxmlformats.org/presentationml/2006/ole">
            <mc:AlternateContent xmlns:mc="http://schemas.openxmlformats.org/markup-compatibility/2006">
              <mc:Choice xmlns:v="urn:schemas-microsoft-com:vml" Requires="v">
                <p:oleObj spid="_x0000_s154675" name="Equation" r:id="rId4" imgW="126720" imgH="139680" progId="Equation.3">
                  <p:embed/>
                </p:oleObj>
              </mc:Choice>
              <mc:Fallback>
                <p:oleObj name="Equation" r:id="rId4" imgW="126720" imgH="139680" progId="Equation.3">
                  <p:embed/>
                  <p:pic>
                    <p:nvPicPr>
                      <p:cNvPr id="0" name="Picture 11"/>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6192277" y="5842807"/>
                        <a:ext cx="280988" cy="3079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2" name="Object 4"/>
          <p:cNvGraphicFramePr>
            <a:graphicFrameLocks noChangeAspect="1"/>
          </p:cNvGraphicFramePr>
          <p:nvPr/>
        </p:nvGraphicFramePr>
        <p:xfrm>
          <a:off x="8058919" y="4235928"/>
          <a:ext cx="309562" cy="363537"/>
        </p:xfrm>
        <a:graphic>
          <a:graphicData uri="http://schemas.openxmlformats.org/presentationml/2006/ole">
            <mc:AlternateContent xmlns:mc="http://schemas.openxmlformats.org/markup-compatibility/2006">
              <mc:Choice xmlns:v="urn:schemas-microsoft-com:vml" Requires="v">
                <p:oleObj spid="_x0000_s154676" name="Equation" r:id="rId6" imgW="139680" imgH="164880" progId="Equation.3">
                  <p:embed/>
                </p:oleObj>
              </mc:Choice>
              <mc:Fallback>
                <p:oleObj name="Equation" r:id="rId6" imgW="139680" imgH="164880" progId="Equation.3">
                  <p:embed/>
                  <p:pic>
                    <p:nvPicPr>
                      <p:cNvPr id="0" name="Picture 12"/>
                      <p:cNvPicPr>
                        <a:picLocks noChangeAspect="1" noChangeArrowheads="1"/>
                      </p:cNvPicPr>
                      <p:nvPr/>
                    </p:nvPicPr>
                    <p:blipFill>
                      <a:blip r:embed="rId7">
                        <a:lum bright="20000"/>
                        <a:extLst>
                          <a:ext uri="{28A0092B-C50C-407E-A947-70E740481C1C}">
                            <a14:useLocalDpi xmlns:a14="http://schemas.microsoft.com/office/drawing/2010/main" val="0"/>
                          </a:ext>
                        </a:extLst>
                      </a:blip>
                      <a:srcRect/>
                      <a:stretch>
                        <a:fillRect/>
                      </a:stretch>
                    </p:blipFill>
                    <p:spPr bwMode="auto">
                      <a:xfrm>
                        <a:off x="8058919" y="4235928"/>
                        <a:ext cx="309562" cy="36353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graphicFrame>
        <p:nvGraphicFramePr>
          <p:cNvPr id="53" name="Object 5"/>
          <p:cNvGraphicFramePr>
            <a:graphicFrameLocks noChangeAspect="1"/>
          </p:cNvGraphicFramePr>
          <p:nvPr/>
        </p:nvGraphicFramePr>
        <p:xfrm>
          <a:off x="7276489" y="4228778"/>
          <a:ext cx="355600" cy="481012"/>
        </p:xfrm>
        <a:graphic>
          <a:graphicData uri="http://schemas.openxmlformats.org/presentationml/2006/ole">
            <mc:AlternateContent xmlns:mc="http://schemas.openxmlformats.org/markup-compatibility/2006">
              <mc:Choice xmlns:v="urn:schemas-microsoft-com:vml" Requires="v">
                <p:oleObj spid="_x0000_s154677" name="Equation" r:id="rId8" imgW="177480" imgH="241200" progId="Equation.3">
                  <p:embed/>
                </p:oleObj>
              </mc:Choice>
              <mc:Fallback>
                <p:oleObj name="Equation" r:id="rId8" imgW="177480" imgH="241200" progId="Equation.3">
                  <p:embed/>
                  <p:pic>
                    <p:nvPicPr>
                      <p:cNvPr id="0" name="Picture 13"/>
                      <p:cNvPicPr>
                        <a:picLocks noChangeAspect="1" noChangeArrowheads="1"/>
                      </p:cNvPicPr>
                      <p:nvPr/>
                    </p:nvPicPr>
                    <p:blipFill>
                      <a:blip r:embed="rId9">
                        <a:lum bright="20000"/>
                        <a:extLst>
                          <a:ext uri="{28A0092B-C50C-407E-A947-70E740481C1C}">
                            <a14:useLocalDpi xmlns:a14="http://schemas.microsoft.com/office/drawing/2010/main" val="0"/>
                          </a:ext>
                        </a:extLst>
                      </a:blip>
                      <a:srcRect/>
                      <a:stretch>
                        <a:fillRect/>
                      </a:stretch>
                    </p:blipFill>
                    <p:spPr bwMode="auto">
                      <a:xfrm>
                        <a:off x="7276489" y="4228778"/>
                        <a:ext cx="355600" cy="4810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cxnSp>
        <p:nvCxnSpPr>
          <p:cNvPr id="54" name="Straight Arrow Connector 13"/>
          <p:cNvCxnSpPr/>
          <p:nvPr/>
        </p:nvCxnSpPr>
        <p:spPr>
          <a:xfrm flipH="1">
            <a:off x="6100532" y="5359313"/>
            <a:ext cx="10607" cy="576064"/>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55" name="Object 6"/>
          <p:cNvGraphicFramePr>
            <a:graphicFrameLocks noChangeAspect="1"/>
          </p:cNvGraphicFramePr>
          <p:nvPr/>
        </p:nvGraphicFramePr>
        <p:xfrm>
          <a:off x="6163530" y="5110835"/>
          <a:ext cx="330200" cy="455612"/>
        </p:xfrm>
        <a:graphic>
          <a:graphicData uri="http://schemas.openxmlformats.org/presentationml/2006/ole">
            <mc:AlternateContent xmlns:mc="http://schemas.openxmlformats.org/markup-compatibility/2006">
              <mc:Choice xmlns:v="urn:schemas-microsoft-com:vml" Requires="v">
                <p:oleObj spid="_x0000_s154678" name="Equation" r:id="rId10" imgW="164880" imgH="228600" progId="Equation.3">
                  <p:embed/>
                </p:oleObj>
              </mc:Choice>
              <mc:Fallback>
                <p:oleObj name="Equation" r:id="rId10" imgW="164880" imgH="228600" progId="Equation.3">
                  <p:embed/>
                  <p:pic>
                    <p:nvPicPr>
                      <p:cNvPr id="0" name="Picture 14"/>
                      <p:cNvPicPr>
                        <a:picLocks noChangeAspect="1" noChangeArrowheads="1"/>
                      </p:cNvPicPr>
                      <p:nvPr/>
                    </p:nvPicPr>
                    <p:blipFill>
                      <a:blip r:embed="rId11">
                        <a:lum bright="20000"/>
                        <a:extLst>
                          <a:ext uri="{28A0092B-C50C-407E-A947-70E740481C1C}">
                            <a14:useLocalDpi xmlns:a14="http://schemas.microsoft.com/office/drawing/2010/main" val="0"/>
                          </a:ext>
                        </a:extLst>
                      </a:blip>
                      <a:srcRect/>
                      <a:stretch>
                        <a:fillRect/>
                      </a:stretch>
                    </p:blipFill>
                    <p:spPr bwMode="auto">
                      <a:xfrm>
                        <a:off x="6163530" y="5110835"/>
                        <a:ext cx="330200" cy="4556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57" name="Oblouk 56"/>
          <p:cNvSpPr/>
          <p:nvPr/>
        </p:nvSpPr>
        <p:spPr>
          <a:xfrm>
            <a:off x="7668344" y="3765735"/>
            <a:ext cx="720080" cy="864096"/>
          </a:xfrm>
          <a:prstGeom prst="arc">
            <a:avLst>
              <a:gd name="adj1" fmla="val 6993536"/>
              <a:gd name="adj2" fmla="val 11487277"/>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8" name="Oblouk 57"/>
          <p:cNvSpPr/>
          <p:nvPr/>
        </p:nvSpPr>
        <p:spPr>
          <a:xfrm rot="7890895">
            <a:off x="5383810" y="5624669"/>
            <a:ext cx="1212668" cy="1143504"/>
          </a:xfrm>
          <a:prstGeom prst="arc">
            <a:avLst>
              <a:gd name="adj1" fmla="val 8573965"/>
              <a:gd name="adj2" fmla="val 11031842"/>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aphicFrame>
        <p:nvGraphicFramePr>
          <p:cNvPr id="154639" name="Object 15"/>
          <p:cNvGraphicFramePr>
            <a:graphicFrameLocks noChangeAspect="1"/>
          </p:cNvGraphicFramePr>
          <p:nvPr/>
        </p:nvGraphicFramePr>
        <p:xfrm>
          <a:off x="451642" y="1196752"/>
          <a:ext cx="4498975" cy="993775"/>
        </p:xfrm>
        <a:graphic>
          <a:graphicData uri="http://schemas.openxmlformats.org/presentationml/2006/ole">
            <mc:AlternateContent xmlns:mc="http://schemas.openxmlformats.org/markup-compatibility/2006">
              <mc:Choice xmlns:v="urn:schemas-microsoft-com:vml" Requires="v">
                <p:oleObj spid="_x0000_s154679" name="Equation" r:id="rId12" imgW="2247840" imgH="495000" progId="Equation.3">
                  <p:embed/>
                </p:oleObj>
              </mc:Choice>
              <mc:Fallback>
                <p:oleObj name="Equation" r:id="rId12" imgW="2247840" imgH="495000" progId="Equation.3">
                  <p:embed/>
                  <p:pic>
                    <p:nvPicPr>
                      <p:cNvPr id="0" name="Picture 15"/>
                      <p:cNvPicPr>
                        <a:picLocks noChangeAspect="1" noChangeArrowheads="1"/>
                      </p:cNvPicPr>
                      <p:nvPr/>
                    </p:nvPicPr>
                    <p:blipFill>
                      <a:blip r:embed="rId13">
                        <a:lum bright="20000"/>
                        <a:extLst>
                          <a:ext uri="{28A0092B-C50C-407E-A947-70E740481C1C}">
                            <a14:useLocalDpi xmlns:a14="http://schemas.microsoft.com/office/drawing/2010/main" val="0"/>
                          </a:ext>
                        </a:extLst>
                      </a:blip>
                      <a:srcRect/>
                      <a:stretch>
                        <a:fillRect/>
                      </a:stretch>
                    </p:blipFill>
                    <p:spPr bwMode="auto">
                      <a:xfrm>
                        <a:off x="451642" y="1196752"/>
                        <a:ext cx="4498975" cy="9937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3366FF"/>
                            </a:solidFill>
                            <a:miter lim="800000"/>
                            <a:headEnd/>
                            <a:tailEnd/>
                          </a14:hiddenLine>
                        </a:ext>
                      </a:extLst>
                    </p:spPr>
                  </p:pic>
                </p:oleObj>
              </mc:Fallback>
            </mc:AlternateContent>
          </a:graphicData>
        </a:graphic>
      </p:graphicFrame>
      <p:sp>
        <p:nvSpPr>
          <p:cNvPr id="59" name="Obdélník 58"/>
          <p:cNvSpPr/>
          <p:nvPr/>
        </p:nvSpPr>
        <p:spPr>
          <a:xfrm>
            <a:off x="411438" y="1124744"/>
            <a:ext cx="4536504" cy="1080120"/>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Zástupný symbol pro číslo snímku 24"/>
          <p:cNvSpPr>
            <a:spLocks noGrp="1"/>
          </p:cNvSpPr>
          <p:nvPr>
            <p:ph type="sldNum" sz="quarter" idx="12"/>
          </p:nvPr>
        </p:nvSpPr>
        <p:spPr/>
        <p:txBody>
          <a:bodyPr/>
          <a:lstStyle/>
          <a:p>
            <a:pPr>
              <a:defRPr/>
            </a:pPr>
            <a:fld id="{81494967-73EE-4A75-A827-47B02327E019}" type="slidenum">
              <a:rPr lang="en-US" altLang="en-US" smtClean="0"/>
              <a:pPr>
                <a:defRPr/>
              </a:pPr>
              <a:t>7</a:t>
            </a:fld>
            <a:endParaRPr lang="en-US" altLang="en-US"/>
          </a:p>
        </p:txBody>
      </p:sp>
      <p:sp>
        <p:nvSpPr>
          <p:cNvPr id="28" name="Zástupný symbol pro zápatí 27"/>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4"/>
          <p:cNvGraphicFramePr>
            <a:graphicFrameLocks noChangeAspect="1"/>
          </p:cNvGraphicFramePr>
          <p:nvPr/>
        </p:nvGraphicFramePr>
        <p:xfrm>
          <a:off x="1365052" y="1405955"/>
          <a:ext cx="2798762" cy="582612"/>
        </p:xfrm>
        <a:graphic>
          <a:graphicData uri="http://schemas.openxmlformats.org/presentationml/2006/ole">
            <mc:AlternateContent xmlns:mc="http://schemas.openxmlformats.org/markup-compatibility/2006">
              <mc:Choice xmlns:v="urn:schemas-microsoft-com:vml" Requires="v">
                <p:oleObj spid="_x0000_s156682" name="Equation" r:id="rId4" imgW="1371600" imgH="291960" progId="Equation.3">
                  <p:embed/>
                </p:oleObj>
              </mc:Choice>
              <mc:Fallback>
                <p:oleObj name="Equation" r:id="rId4" imgW="1371600" imgH="29196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1365052" y="1405955"/>
                        <a:ext cx="2798762" cy="582612"/>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miter lim="800000"/>
                            <a:headEnd/>
                            <a:tailEnd/>
                          </a14:hiddenLine>
                        </a:ext>
                      </a:extLst>
                    </p:spPr>
                  </p:pic>
                </p:oleObj>
              </mc:Fallback>
            </mc:AlternateContent>
          </a:graphicData>
        </a:graphic>
      </p:graphicFrame>
      <p:sp>
        <p:nvSpPr>
          <p:cNvPr id="2" name="Nadpis 1"/>
          <p:cNvSpPr>
            <a:spLocks noGrp="1"/>
          </p:cNvSpPr>
          <p:nvPr>
            <p:ph type="title"/>
          </p:nvPr>
        </p:nvSpPr>
        <p:spPr/>
        <p:txBody>
          <a:bodyPr/>
          <a:lstStyle/>
          <a:p>
            <a:r>
              <a:rPr lang="en-US" dirty="0" smtClean="0"/>
              <a:t>Path integral formulation</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7" name="Obdélník 16"/>
          <p:cNvSpPr/>
          <p:nvPr/>
        </p:nvSpPr>
        <p:spPr>
          <a:xfrm>
            <a:off x="1265284" y="1340768"/>
            <a:ext cx="3018684" cy="757982"/>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Přímá spojovací čára 18"/>
          <p:cNvCxnSpPr/>
          <p:nvPr/>
        </p:nvCxnSpPr>
        <p:spPr>
          <a:xfrm>
            <a:off x="1337292" y="1954734"/>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rot="18481350">
            <a:off x="274007" y="2248071"/>
            <a:ext cx="1875835" cy="646331"/>
          </a:xfrm>
          <a:prstGeom prst="rect">
            <a:avLst/>
          </a:prstGeom>
          <a:noFill/>
        </p:spPr>
        <p:txBody>
          <a:bodyPr wrap="none" rtlCol="0">
            <a:spAutoFit/>
          </a:bodyPr>
          <a:lstStyle/>
          <a:p>
            <a:pPr algn="ctr"/>
            <a:r>
              <a:rPr lang="en-US" dirty="0" smtClean="0">
                <a:solidFill>
                  <a:schemeClr val="accent1"/>
                </a:solidFill>
                <a:latin typeface="+mn-lt"/>
              </a:rPr>
              <a:t>camera resp.</a:t>
            </a:r>
          </a:p>
          <a:p>
            <a:r>
              <a:rPr lang="en-US" dirty="0" smtClean="0">
                <a:solidFill>
                  <a:schemeClr val="accent1"/>
                </a:solidFill>
                <a:latin typeface="+mn-lt"/>
              </a:rPr>
              <a:t>(</a:t>
            </a:r>
            <a:r>
              <a:rPr lang="en-US" i="1" dirty="0" smtClean="0">
                <a:solidFill>
                  <a:schemeClr val="accent1"/>
                </a:solidFill>
                <a:latin typeface="+mn-lt"/>
              </a:rPr>
              <a:t>j</a:t>
            </a:r>
            <a:r>
              <a:rPr lang="en-US" dirty="0" smtClean="0">
                <a:solidFill>
                  <a:schemeClr val="accent1"/>
                </a:solidFill>
                <a:latin typeface="+mn-lt"/>
              </a:rPr>
              <a:t>-</a:t>
            </a:r>
            <a:r>
              <a:rPr lang="en-US" dirty="0" err="1" smtClean="0">
                <a:solidFill>
                  <a:schemeClr val="accent1"/>
                </a:solidFill>
                <a:latin typeface="+mn-lt"/>
              </a:rPr>
              <a:t>th</a:t>
            </a:r>
            <a:r>
              <a:rPr lang="en-US" dirty="0" smtClean="0">
                <a:solidFill>
                  <a:schemeClr val="accent1"/>
                </a:solidFill>
                <a:latin typeface="+mn-lt"/>
              </a:rPr>
              <a:t> pixel value)</a:t>
            </a:r>
            <a:endParaRPr lang="cs-CZ" dirty="0" smtClean="0">
              <a:solidFill>
                <a:schemeClr val="accent1"/>
              </a:solidFill>
              <a:latin typeface="+mn-lt"/>
            </a:endParaRPr>
          </a:p>
        </p:txBody>
      </p:sp>
      <p:cxnSp>
        <p:nvCxnSpPr>
          <p:cNvPr id="21" name="Přímá spojovací čára 20"/>
          <p:cNvCxnSpPr/>
          <p:nvPr/>
        </p:nvCxnSpPr>
        <p:spPr>
          <a:xfrm>
            <a:off x="2072740" y="2026742"/>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Přímá spojovací čára 21"/>
          <p:cNvCxnSpPr/>
          <p:nvPr/>
        </p:nvCxnSpPr>
        <p:spPr>
          <a:xfrm>
            <a:off x="2489420" y="1954734"/>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TextovéPole 22"/>
          <p:cNvSpPr txBox="1"/>
          <p:nvPr/>
        </p:nvSpPr>
        <p:spPr>
          <a:xfrm rot="18481350">
            <a:off x="1464559" y="2222417"/>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4" name="TextovéPole 23"/>
          <p:cNvSpPr txBox="1"/>
          <p:nvPr/>
        </p:nvSpPr>
        <p:spPr>
          <a:xfrm rot="18481350">
            <a:off x="1832057" y="2297793"/>
            <a:ext cx="1600117" cy="923330"/>
          </a:xfrm>
          <a:prstGeom prst="rect">
            <a:avLst/>
          </a:prstGeom>
          <a:noFill/>
        </p:spPr>
        <p:txBody>
          <a:bodyPr wrap="none" rtlCol="0">
            <a:spAutoFit/>
          </a:bodyPr>
          <a:lstStyle/>
          <a:p>
            <a:pPr algn="r"/>
            <a:r>
              <a:rPr lang="en-US" dirty="0" smtClean="0">
                <a:solidFill>
                  <a:schemeClr val="accent1"/>
                </a:solidFill>
                <a:latin typeface="+mn-lt"/>
              </a:rPr>
              <a:t>measurement</a:t>
            </a:r>
            <a:br>
              <a:rPr lang="en-US" dirty="0" smtClean="0">
                <a:solidFill>
                  <a:schemeClr val="accent1"/>
                </a:solidFill>
                <a:latin typeface="+mn-lt"/>
              </a:rPr>
            </a:b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sp>
        <p:nvSpPr>
          <p:cNvPr id="32" name="TextBox 19"/>
          <p:cNvSpPr txBox="1"/>
          <p:nvPr/>
        </p:nvSpPr>
        <p:spPr>
          <a:xfrm>
            <a:off x="2283646" y="2956702"/>
            <a:ext cx="792088" cy="1200329"/>
          </a:xfrm>
          <a:prstGeom prst="rect">
            <a:avLst/>
          </a:prstGeom>
          <a:noFill/>
        </p:spPr>
        <p:txBody>
          <a:bodyPr wrap="square" rtlCol="0">
            <a:spAutoFit/>
          </a:bodyPr>
          <a:lstStyle/>
          <a:p>
            <a:r>
              <a:rPr lang="en-US" sz="7200" b="1" dirty="0" smtClean="0">
                <a:solidFill>
                  <a:schemeClr val="accent1"/>
                </a:solidFill>
                <a:latin typeface="+mn-lt"/>
                <a:sym typeface="Wingdings"/>
              </a:rPr>
              <a:t></a:t>
            </a:r>
            <a:endParaRPr lang="en-US" sz="7200" b="1" dirty="0" smtClean="0">
              <a:solidFill>
                <a:schemeClr val="accent1"/>
              </a:solidFill>
              <a:latin typeface="+mn-lt"/>
            </a:endParaRPr>
          </a:p>
        </p:txBody>
      </p:sp>
      <p:sp>
        <p:nvSpPr>
          <p:cNvPr id="33" name="TextBox 19"/>
          <p:cNvSpPr txBox="1"/>
          <p:nvPr/>
        </p:nvSpPr>
        <p:spPr>
          <a:xfrm>
            <a:off x="1252579" y="2904570"/>
            <a:ext cx="504056" cy="1107996"/>
          </a:xfrm>
          <a:prstGeom prst="rect">
            <a:avLst/>
          </a:prstGeom>
          <a:noFill/>
        </p:spPr>
        <p:txBody>
          <a:bodyPr wrap="square" rtlCol="0">
            <a:spAutoFit/>
          </a:bodyPr>
          <a:lstStyle/>
          <a:p>
            <a:r>
              <a:rPr lang="en-US" sz="6600" b="1" dirty="0" smtClean="0">
                <a:solidFill>
                  <a:schemeClr val="accent2"/>
                </a:solidFill>
                <a:latin typeface="+mn-lt"/>
                <a:sym typeface="Wingdings"/>
              </a:rPr>
              <a:t>?</a:t>
            </a:r>
            <a:endParaRPr lang="en-US" sz="6600" b="1" dirty="0" smtClean="0">
              <a:solidFill>
                <a:schemeClr val="accent2"/>
              </a:solidFill>
              <a:latin typeface="+mn-lt"/>
            </a:endParaRPr>
          </a:p>
        </p:txBody>
      </p:sp>
      <p:grpSp>
        <p:nvGrpSpPr>
          <p:cNvPr id="27" name="Skupina 26"/>
          <p:cNvGrpSpPr/>
          <p:nvPr/>
        </p:nvGrpSpPr>
        <p:grpSpPr>
          <a:xfrm>
            <a:off x="4139952" y="3317654"/>
            <a:ext cx="4310136" cy="3164282"/>
            <a:chOff x="2565071" y="2161455"/>
            <a:chExt cx="5885019" cy="4320479"/>
          </a:xfrm>
        </p:grpSpPr>
        <p:grpSp>
          <p:nvGrpSpPr>
            <p:cNvPr id="28" name="Skupina 4"/>
            <p:cNvGrpSpPr/>
            <p:nvPr/>
          </p:nvGrpSpPr>
          <p:grpSpPr>
            <a:xfrm>
              <a:off x="4561657" y="2161455"/>
              <a:ext cx="3888433" cy="4320479"/>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5" name="Volný tvar 34"/>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olný tvar 35"/>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 name="Picture 7" descr="camera"/>
            <p:cNvPicPr>
              <a:picLocks noChangeAspect="1" noChangeArrowheads="1"/>
            </p:cNvPicPr>
            <p:nvPr/>
          </p:nvPicPr>
          <p:blipFill>
            <a:blip r:embed="rId6" cstate="print">
              <a:clrChange>
                <a:clrFrom>
                  <a:srgbClr val="000000"/>
                </a:clrFrom>
                <a:clrTo>
                  <a:srgbClr val="000000">
                    <a:alpha val="0"/>
                  </a:srgbClr>
                </a:clrTo>
              </a:clrChange>
            </a:blip>
            <a:srcRect/>
            <a:stretch>
              <a:fillRect/>
            </a:stretch>
          </p:blipFill>
          <p:spPr bwMode="auto">
            <a:xfrm>
              <a:off x="2565071" y="3549693"/>
              <a:ext cx="1199749"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30" name="Volný tvar 29"/>
            <p:cNvSpPr/>
            <p:nvPr/>
          </p:nvSpPr>
          <p:spPr>
            <a:xfrm>
              <a:off x="3623941" y="2795236"/>
              <a:ext cx="4454148" cy="293504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1" name="Volný tvar 30"/>
            <p:cNvSpPr/>
            <p:nvPr/>
          </p:nvSpPr>
          <p:spPr>
            <a:xfrm>
              <a:off x="3635897" y="2708919"/>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4" name="Volný tvar 33"/>
            <p:cNvSpPr/>
            <p:nvPr/>
          </p:nvSpPr>
          <p:spPr>
            <a:xfrm>
              <a:off x="3635896" y="2708919"/>
              <a:ext cx="2736304" cy="1656184"/>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37" name="Zástupný symbol pro číslo snímku 36"/>
          <p:cNvSpPr>
            <a:spLocks noGrp="1"/>
          </p:cNvSpPr>
          <p:nvPr>
            <p:ph type="sldNum" sz="quarter" idx="12"/>
          </p:nvPr>
        </p:nvSpPr>
        <p:spPr/>
        <p:txBody>
          <a:bodyPr/>
          <a:lstStyle/>
          <a:p>
            <a:pPr>
              <a:defRPr/>
            </a:pPr>
            <a:fld id="{81494967-73EE-4A75-A827-47B02327E019}" type="slidenum">
              <a:rPr lang="en-US" altLang="en-US" smtClean="0"/>
              <a:pPr>
                <a:defRPr/>
              </a:pPr>
              <a:t>8</a:t>
            </a:fld>
            <a:endParaRPr lang="en-US" altLang="en-US"/>
          </a:p>
        </p:txBody>
      </p:sp>
      <p:sp>
        <p:nvSpPr>
          <p:cNvPr id="44" name="Zástupný symbol pro zápatí 43"/>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 formulation</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18" name="Object 4"/>
          <p:cNvGraphicFramePr>
            <a:graphicFrameLocks noChangeAspect="1"/>
          </p:cNvGraphicFramePr>
          <p:nvPr/>
        </p:nvGraphicFramePr>
        <p:xfrm>
          <a:off x="1363663" y="1409233"/>
          <a:ext cx="5132387" cy="2001837"/>
        </p:xfrm>
        <a:graphic>
          <a:graphicData uri="http://schemas.openxmlformats.org/presentationml/2006/ole">
            <mc:AlternateContent xmlns:mc="http://schemas.openxmlformats.org/markup-compatibility/2006">
              <mc:Choice xmlns:v="urn:schemas-microsoft-com:vml" Requires="v">
                <p:oleObj spid="_x0000_s180234" name="Equation" r:id="rId4" imgW="2514600" imgH="1002960" progId="Equation.3">
                  <p:embed/>
                </p:oleObj>
              </mc:Choice>
              <mc:Fallback>
                <p:oleObj name="Equation" r:id="rId4" imgW="2514600" imgH="1002960" progId="Equation.3">
                  <p:embed/>
                  <p:pic>
                    <p:nvPicPr>
                      <p:cNvPr id="0"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1363663" y="1409233"/>
                        <a:ext cx="5132387" cy="2001837"/>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miter lim="800000"/>
                            <a:headEnd/>
                            <a:tailEnd/>
                          </a14:hiddenLine>
                        </a:ext>
                      </a:extLst>
                    </p:spPr>
                  </p:pic>
                </p:oleObj>
              </mc:Fallback>
            </mc:AlternateContent>
          </a:graphicData>
        </a:graphic>
      </p:graphicFrame>
      <p:cxnSp>
        <p:nvCxnSpPr>
          <p:cNvPr id="35" name="Přímá spojovací čára 34"/>
          <p:cNvCxnSpPr/>
          <p:nvPr/>
        </p:nvCxnSpPr>
        <p:spPr>
          <a:xfrm>
            <a:off x="1979712" y="3369064"/>
            <a:ext cx="43204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TextovéPole 35"/>
          <p:cNvSpPr txBox="1"/>
          <p:nvPr/>
        </p:nvSpPr>
        <p:spPr>
          <a:xfrm>
            <a:off x="1531264" y="3374922"/>
            <a:ext cx="952504" cy="646331"/>
          </a:xfrm>
          <a:prstGeom prst="rect">
            <a:avLst/>
          </a:prstGeom>
          <a:noFill/>
        </p:spPr>
        <p:txBody>
          <a:bodyPr wrap="none" rtlCol="0">
            <a:spAutoFit/>
          </a:bodyPr>
          <a:lstStyle/>
          <a:p>
            <a:pPr algn="r"/>
            <a:r>
              <a:rPr lang="en-US" dirty="0" smtClean="0">
                <a:solidFill>
                  <a:schemeClr val="accent2"/>
                </a:solidFill>
                <a:latin typeface="+mn-lt"/>
              </a:rPr>
              <a:t>all path</a:t>
            </a:r>
            <a:br>
              <a:rPr lang="en-US" dirty="0" smtClean="0">
                <a:solidFill>
                  <a:schemeClr val="accent2"/>
                </a:solidFill>
                <a:latin typeface="+mn-lt"/>
              </a:rPr>
            </a:br>
            <a:r>
              <a:rPr lang="en-US" dirty="0" smtClean="0">
                <a:solidFill>
                  <a:schemeClr val="accent2"/>
                </a:solidFill>
                <a:latin typeface="+mn-lt"/>
              </a:rPr>
              <a:t>lengths</a:t>
            </a:r>
            <a:endParaRPr lang="cs-CZ" dirty="0" smtClean="0">
              <a:solidFill>
                <a:schemeClr val="accent2"/>
              </a:solidFill>
              <a:latin typeface="+mn-lt"/>
            </a:endParaRPr>
          </a:p>
        </p:txBody>
      </p:sp>
      <p:cxnSp>
        <p:nvCxnSpPr>
          <p:cNvPr id="39" name="Přímá spojovací čára 38"/>
          <p:cNvCxnSpPr/>
          <p:nvPr/>
        </p:nvCxnSpPr>
        <p:spPr>
          <a:xfrm>
            <a:off x="2483768" y="3371726"/>
            <a:ext cx="57606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1" name="TextovéPole 40"/>
          <p:cNvSpPr txBox="1"/>
          <p:nvPr/>
        </p:nvSpPr>
        <p:spPr>
          <a:xfrm>
            <a:off x="2429533" y="3374922"/>
            <a:ext cx="1803699" cy="646331"/>
          </a:xfrm>
          <a:prstGeom prst="rect">
            <a:avLst/>
          </a:prstGeom>
          <a:noFill/>
        </p:spPr>
        <p:txBody>
          <a:bodyPr wrap="none" rtlCol="0">
            <a:spAutoFit/>
          </a:bodyPr>
          <a:lstStyle/>
          <a:p>
            <a:r>
              <a:rPr lang="en-US" dirty="0" smtClean="0">
                <a:solidFill>
                  <a:schemeClr val="accent1"/>
                </a:solidFill>
                <a:latin typeface="+mn-lt"/>
              </a:rPr>
              <a:t>all possible </a:t>
            </a:r>
          </a:p>
          <a:p>
            <a:pPr algn="ctr"/>
            <a:r>
              <a:rPr lang="en-US" dirty="0" smtClean="0">
                <a:solidFill>
                  <a:schemeClr val="accent1"/>
                </a:solidFill>
                <a:latin typeface="+mn-lt"/>
              </a:rPr>
              <a:t>vertex positions</a:t>
            </a:r>
            <a:endParaRPr lang="cs-CZ" dirty="0" smtClean="0">
              <a:solidFill>
                <a:schemeClr val="accent1"/>
              </a:solidFill>
              <a:latin typeface="+mn-lt"/>
            </a:endParaRPr>
          </a:p>
        </p:txBody>
      </p:sp>
      <p:sp>
        <p:nvSpPr>
          <p:cNvPr id="43" name="Obdélník 42"/>
          <p:cNvSpPr/>
          <p:nvPr/>
        </p:nvSpPr>
        <p:spPr>
          <a:xfrm>
            <a:off x="1265284" y="1340768"/>
            <a:ext cx="3018684" cy="757982"/>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Skupina 61"/>
          <p:cNvGrpSpPr/>
          <p:nvPr/>
        </p:nvGrpSpPr>
        <p:grpSpPr>
          <a:xfrm>
            <a:off x="4139952" y="3317654"/>
            <a:ext cx="4310136" cy="3164282"/>
            <a:chOff x="2565071" y="2161455"/>
            <a:chExt cx="5885019" cy="4320479"/>
          </a:xfrm>
        </p:grpSpPr>
        <p:grpSp>
          <p:nvGrpSpPr>
            <p:cNvPr id="51" name="Skupina 4"/>
            <p:cNvGrpSpPr/>
            <p:nvPr/>
          </p:nvGrpSpPr>
          <p:grpSpPr>
            <a:xfrm>
              <a:off x="4561657" y="2161455"/>
              <a:ext cx="3888433" cy="4320479"/>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52" name="Volný tvar 5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Volný tvar 5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Volný tvar 5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Volný tvar 5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Volný tvar 5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Volný tvar 5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8" name="Picture 7" descr="camera"/>
            <p:cNvPicPr>
              <a:picLocks noChangeAspect="1" noChangeArrowheads="1"/>
            </p:cNvPicPr>
            <p:nvPr/>
          </p:nvPicPr>
          <p:blipFill>
            <a:blip r:embed="rId6" cstate="print">
              <a:clrChange>
                <a:clrFrom>
                  <a:srgbClr val="000000"/>
                </a:clrFrom>
                <a:clrTo>
                  <a:srgbClr val="000000">
                    <a:alpha val="0"/>
                  </a:srgbClr>
                </a:clrTo>
              </a:clrChange>
            </a:blip>
            <a:srcRect/>
            <a:stretch>
              <a:fillRect/>
            </a:stretch>
          </p:blipFill>
          <p:spPr bwMode="auto">
            <a:xfrm>
              <a:off x="2565071" y="3549693"/>
              <a:ext cx="1199749"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59" name="Volný tvar 58"/>
            <p:cNvSpPr/>
            <p:nvPr/>
          </p:nvSpPr>
          <p:spPr>
            <a:xfrm>
              <a:off x="3623941" y="2795236"/>
              <a:ext cx="4454148" cy="293504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0" name="Volný tvar 59"/>
            <p:cNvSpPr/>
            <p:nvPr/>
          </p:nvSpPr>
          <p:spPr>
            <a:xfrm>
              <a:off x="3635897" y="2708919"/>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1" name="Volný tvar 60"/>
            <p:cNvSpPr/>
            <p:nvPr/>
          </p:nvSpPr>
          <p:spPr>
            <a:xfrm>
              <a:off x="3635896" y="2708919"/>
              <a:ext cx="2736304" cy="1656184"/>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23" name="Zástupný symbol pro číslo snímku 22"/>
          <p:cNvSpPr>
            <a:spLocks noGrp="1"/>
          </p:cNvSpPr>
          <p:nvPr>
            <p:ph type="sldNum" sz="quarter" idx="12"/>
          </p:nvPr>
        </p:nvSpPr>
        <p:spPr/>
        <p:txBody>
          <a:bodyPr/>
          <a:lstStyle/>
          <a:p>
            <a:pPr>
              <a:defRPr/>
            </a:pPr>
            <a:fld id="{81494967-73EE-4A75-A827-47B02327E019}" type="slidenum">
              <a:rPr lang="en-US" altLang="en-US" smtClean="0"/>
              <a:pPr>
                <a:defRPr/>
              </a:pPr>
              <a:t>9</a:t>
            </a:fld>
            <a:endParaRPr lang="en-US" altLang="en-US"/>
          </a:p>
        </p:txBody>
      </p:sp>
      <p:sp>
        <p:nvSpPr>
          <p:cNvPr id="26" name="Zástupný symbol pro zápatí 25"/>
          <p:cNvSpPr>
            <a:spLocks noGrp="1"/>
          </p:cNvSpPr>
          <p:nvPr>
            <p:ph type="ftr" sz="quarter" idx="11"/>
          </p:nvPr>
        </p:nvSpPr>
        <p:spPr/>
        <p:txBody>
          <a:bodyPr/>
          <a:lstStyle/>
          <a:p>
            <a:pPr>
              <a:defRPr/>
            </a:pPr>
            <a:r>
              <a:rPr lang="en-US" altLang="en-US" smtClean="0"/>
              <a:t>Jaroslav Křivánek -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ran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mn-lt"/>
          </a:defRPr>
        </a:defPPr>
      </a:lstStyle>
    </a:txDef>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6368</TotalTime>
  <Words>3337</Words>
  <Application>Microsoft Office PowerPoint</Application>
  <PresentationFormat>Předvádění na obrazovce (4:3)</PresentationFormat>
  <Paragraphs>441</Paragraphs>
  <Slides>33</Slides>
  <Notes>30</Notes>
  <HiddenSlides>1</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33</vt:i4>
      </vt:variant>
    </vt:vector>
  </HeadingPairs>
  <TitlesOfParts>
    <vt:vector size="36" baseType="lpstr">
      <vt:lpstr>Hrany</vt:lpstr>
      <vt:lpstr>Equation</vt:lpstr>
      <vt:lpstr>Rovnice</vt:lpstr>
      <vt:lpstr>Path Integral Formulation of Light Transport     </vt:lpstr>
      <vt:lpstr>Light transport</vt:lpstr>
      <vt:lpstr>Light transport</vt:lpstr>
      <vt:lpstr>Light transport</vt:lpstr>
      <vt:lpstr>Path integral formulation</vt:lpstr>
      <vt:lpstr>Measurement contribution function</vt:lpstr>
      <vt:lpstr>Geometry term</vt:lpstr>
      <vt:lpstr>Path integral formulation</vt:lpstr>
      <vt:lpstr>Path integral formulation</vt:lpstr>
      <vt:lpstr>Path integral </vt:lpstr>
      <vt:lpstr>Rendering :   Evaluating the path integral</vt:lpstr>
      <vt:lpstr>Path integral </vt:lpstr>
      <vt:lpstr>Monte Carlo integration</vt:lpstr>
      <vt:lpstr>MC evaluation of the path integral</vt:lpstr>
      <vt:lpstr>Path sampling</vt:lpstr>
      <vt:lpstr>Path sampling</vt:lpstr>
      <vt:lpstr>Path sampling</vt:lpstr>
      <vt:lpstr>Path sampling</vt:lpstr>
      <vt:lpstr>Path sampling</vt:lpstr>
      <vt:lpstr>Path sampling &amp; Path PDF</vt:lpstr>
      <vt:lpstr>Local path sampling</vt:lpstr>
      <vt:lpstr>Example – Path tracing</vt:lpstr>
      <vt:lpstr>Use of local path sampling</vt:lpstr>
      <vt:lpstr>Probability density function (PDF)</vt:lpstr>
      <vt:lpstr>Probability density function (PDF)</vt:lpstr>
      <vt:lpstr>Probability density function (PDF)</vt:lpstr>
      <vt:lpstr>Probability density function (PDF)</vt:lpstr>
      <vt:lpstr>Vertex sampling</vt:lpstr>
      <vt:lpstr>Vertex sampling</vt:lpstr>
      <vt:lpstr>Measure conversion</vt:lpstr>
      <vt:lpstr>Summary</vt:lpstr>
      <vt:lpstr>Summary</vt:lpstr>
      <vt:lpstr> </vt:lpstr>
    </vt:vector>
  </TitlesOfParts>
  <Company>CTU Prague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Advances in Light Transport Simulation - Path Integral Formulation of Light Transport</dc:title>
  <dc:creator>Jaroslav Křivánek</dc:creator>
  <cp:lastModifiedBy>Jaroslav Krivanek</cp:lastModifiedBy>
  <cp:revision>3690</cp:revision>
  <dcterms:created xsi:type="dcterms:W3CDTF">2006-11-17T09:10:54Z</dcterms:created>
  <dcterms:modified xsi:type="dcterms:W3CDTF">2014-04-10T12:42:30Z</dcterms:modified>
</cp:coreProperties>
</file>